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64" r:id="rId2"/>
    <p:sldId id="265" r:id="rId3"/>
    <p:sldId id="260" r:id="rId4"/>
    <p:sldId id="261" r:id="rId5"/>
    <p:sldId id="263" r:id="rId6"/>
    <p:sldId id="262" r:id="rId7"/>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823F2"/>
    <a:srgbClr val="BAC9CD"/>
    <a:srgbClr val="BBCACD"/>
    <a:srgbClr val="BF00BF"/>
    <a:srgbClr val="7F00FF"/>
    <a:srgbClr val="0432FF"/>
    <a:srgbClr val="235ED8"/>
    <a:srgbClr val="F5584E"/>
    <a:srgbClr val="1E4E79"/>
    <a:srgbClr val="F462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99"/>
    <p:restoredTop sz="94640"/>
  </p:normalViewPr>
  <p:slideViewPr>
    <p:cSldViewPr snapToGrid="0" snapToObjects="1">
      <p:cViewPr>
        <p:scale>
          <a:sx n="29" d="100"/>
          <a:sy n="29" d="100"/>
        </p:scale>
        <p:origin x="784" y="104"/>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304089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33665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145174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11F716-C52A-A44F-BDA6-00D610151B42}" type="datetimeFigureOut">
              <a:rPr lang="en-US" smtClean="0"/>
              <a:t>7/23/25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1303455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11F716-C52A-A44F-BDA6-00D610151B42}" type="datetimeFigureOut">
              <a:rPr lang="en-US" smtClean="0"/>
              <a:t>7/23/25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35005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811F716-C52A-A44F-BDA6-00D610151B42}" type="datetimeFigureOut">
              <a:rPr lang="en-US" smtClean="0"/>
              <a:t>7/23/25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521595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11F716-C52A-A44F-BDA6-00D610151B42}" type="datetimeFigureOut">
              <a:rPr lang="en-US" smtClean="0"/>
              <a:t>7/23/25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94702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811F716-C52A-A44F-BDA6-00D610151B42}" type="datetimeFigureOut">
              <a:rPr lang="en-US" smtClean="0"/>
              <a:t>7/23/25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1726956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11F716-C52A-A44F-BDA6-00D610151B42}" type="datetimeFigureOut">
              <a:rPr lang="en-US" smtClean="0"/>
              <a:t>7/23/25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336465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811F716-C52A-A44F-BDA6-00D610151B42}" type="datetimeFigureOut">
              <a:rPr lang="en-US" smtClean="0"/>
              <a:t>7/23/25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861021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811F716-C52A-A44F-BDA6-00D610151B42}" type="datetimeFigureOut">
              <a:rPr lang="en-US" smtClean="0"/>
              <a:t>7/23/25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1C0119-6B59-EA4B-99DF-33D0AB3A21D9}" type="slidenum">
              <a:rPr lang="en-US" smtClean="0"/>
              <a:t>‹#›</a:t>
            </a:fld>
            <a:endParaRPr lang="en-US"/>
          </a:p>
        </p:txBody>
      </p:sp>
    </p:spTree>
    <p:extLst>
      <p:ext uri="{BB962C8B-B14F-4D97-AF65-F5344CB8AC3E}">
        <p14:creationId xmlns:p14="http://schemas.microsoft.com/office/powerpoint/2010/main" val="278722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6811F716-C52A-A44F-BDA6-00D610151B42}" type="datetimeFigureOut">
              <a:rPr lang="en-US" smtClean="0"/>
              <a:t>7/23/25</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8F1C0119-6B59-EA4B-99DF-33D0AB3A21D9}" type="slidenum">
              <a:rPr lang="en-US" smtClean="0"/>
              <a:t>‹#›</a:t>
            </a:fld>
            <a:endParaRPr lang="en-US"/>
          </a:p>
        </p:txBody>
      </p:sp>
    </p:spTree>
    <p:extLst>
      <p:ext uri="{BB962C8B-B14F-4D97-AF65-F5344CB8AC3E}">
        <p14:creationId xmlns:p14="http://schemas.microsoft.com/office/powerpoint/2010/main" val="15403834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hyperlink" Target="https://doi.org/10.1016/j.cell.2018.04.004" TargetMode="Externa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9.png"/><Relationship Id="rId17" Type="http://schemas.openxmlformats.org/officeDocument/2006/relationships/image" Target="../media/image14.png"/><Relationship Id="rId2" Type="http://schemas.openxmlformats.org/officeDocument/2006/relationships/hyperlink" Target="https://doi.org/10.1016/j.cell.2018.04.004" TargetMode="Externa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18.png"/><Relationship Id="rId1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hyperlink" Target="https://doi.org/10.1016/j.cell.2018.04.004" TargetMode="Externa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Box 99"/>
          <p:cNvSpPr txBox="1"/>
          <p:nvPr/>
        </p:nvSpPr>
        <p:spPr>
          <a:xfrm>
            <a:off x="1122041" y="4595965"/>
            <a:ext cx="10058400" cy="8710077"/>
          </a:xfrm>
          <a:prstGeom prst="rect">
            <a:avLst/>
          </a:prstGeom>
          <a:noFill/>
        </p:spPr>
        <p:txBody>
          <a:bodyPr wrap="square" rtlCol="0">
            <a:spAutoFit/>
          </a:bodyPr>
          <a:lstStyle/>
          <a:p>
            <a:r>
              <a:rPr lang="en-US" sz="3200" dirty="0"/>
              <a:t>Understanding the neural mechanisms that drive social cooperation is crucial for advancing our knowledge of social behavior and developing treatments for conditions such as autism spectrum disorder and early-life stress. Animals models such as rats can be used to investigate these mechanisms [1], though their behavioral variability makes analysis inherently challenging. While reinforcement learning (RL) has emerged as a promising framework for modeling animal behavior, multi-agent RL algorithms have not yet been applied to the study of social cooperation. </a:t>
            </a:r>
          </a:p>
          <a:p>
            <a:endParaRPr lang="en-US" sz="3200" dirty="0"/>
          </a:p>
          <a:p>
            <a:r>
              <a:rPr lang="en-US" sz="3200" dirty="0"/>
              <a:t>In order to test the validity of RL, we used experimental data of a freely behaving cooperative task in rats from Jane Taylor’s Lab to attempt to analyze the extent to which the models capture animal behavior.</a:t>
            </a:r>
          </a:p>
          <a:p>
            <a:br>
              <a:rPr lang="en-US" sz="4000" dirty="0"/>
            </a:br>
            <a:endParaRPr lang="en-US" sz="4000" dirty="0">
              <a:solidFill>
                <a:schemeClr val="tx1">
                  <a:lumMod val="95000"/>
                  <a:lumOff val="5000"/>
                </a:schemeClr>
              </a:solidFill>
              <a:ea typeface="Avenir Book" charset="0"/>
              <a:cs typeface="Avenir Book" charset="0"/>
            </a:endParaRPr>
          </a:p>
        </p:txBody>
      </p:sp>
      <p:sp>
        <p:nvSpPr>
          <p:cNvPr id="4" name="Rectangle 3"/>
          <p:cNvSpPr/>
          <p:nvPr/>
        </p:nvSpPr>
        <p:spPr>
          <a:xfrm>
            <a:off x="0" y="0"/>
            <a:ext cx="43891200" cy="2057400"/>
          </a:xfrm>
          <a:prstGeom prst="rect">
            <a:avLst/>
          </a:prstGeom>
          <a:solidFill>
            <a:srgbClr val="3823F2"/>
          </a:solidFill>
          <a:ln>
            <a:solidFill>
              <a:srgbClr val="382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0" b="1" dirty="0">
                <a:latin typeface="Avenir Book" charset="0"/>
                <a:ea typeface="Avenir Book" charset="0"/>
                <a:cs typeface="Avenir Book" charset="0"/>
              </a:rPr>
              <a:t>A Computational Framework for Studying Social Cooperation in Rats</a:t>
            </a:r>
            <a:endParaRPr lang="en-US" sz="9000" dirty="0">
              <a:latin typeface="Avenir Book" charset="0"/>
              <a:ea typeface="Avenir Book" charset="0"/>
              <a:cs typeface="Avenir Book" charset="0"/>
            </a:endParaRPr>
          </a:p>
        </p:txBody>
      </p:sp>
      <p:sp>
        <p:nvSpPr>
          <p:cNvPr id="5" name="Rectangle 4"/>
          <p:cNvSpPr/>
          <p:nvPr/>
        </p:nvSpPr>
        <p:spPr>
          <a:xfrm>
            <a:off x="0" y="2057400"/>
            <a:ext cx="43891200" cy="11430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0" dirty="0">
                <a:latin typeface="Avenir Book" charset="0"/>
                <a:ea typeface="Avenir Book" charset="0"/>
                <a:cs typeface="Avenir Book" charset="0"/>
              </a:rPr>
              <a:t>      David Backer Peral	                                                                                                 Wu Tsai Institute, Yale University</a:t>
            </a:r>
          </a:p>
        </p:txBody>
      </p:sp>
      <p:sp>
        <p:nvSpPr>
          <p:cNvPr id="6" name="Rectangle 5"/>
          <p:cNvSpPr/>
          <p:nvPr/>
        </p:nvSpPr>
        <p:spPr>
          <a:xfrm>
            <a:off x="0" y="32004000"/>
            <a:ext cx="43891200" cy="914400"/>
          </a:xfrm>
          <a:prstGeom prst="rect">
            <a:avLst/>
          </a:prstGeom>
          <a:solidFill>
            <a:srgbClr val="382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1" name="Rectangle 10"/>
          <p:cNvSpPr/>
          <p:nvPr/>
        </p:nvSpPr>
        <p:spPr>
          <a:xfrm>
            <a:off x="0" y="31775400"/>
            <a:ext cx="43891200" cy="2286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2" name="Rectangle 11"/>
          <p:cNvSpPr/>
          <p:nvPr/>
        </p:nvSpPr>
        <p:spPr>
          <a:xfrm>
            <a:off x="32319804" y="3886200"/>
            <a:ext cx="10881360" cy="761486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12279679" y="3886200"/>
            <a:ext cx="19399855" cy="1233925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85798" y="3886200"/>
            <a:ext cx="10881360" cy="842908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685798" y="12914032"/>
            <a:ext cx="10881360" cy="11353074"/>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2244604" y="16903002"/>
            <a:ext cx="19399855" cy="670708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32319804" y="12055228"/>
            <a:ext cx="10881360" cy="12210635"/>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32319804" y="24865849"/>
            <a:ext cx="10881360" cy="6179687"/>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333749" y="342935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Introduction</a:t>
            </a:r>
          </a:p>
        </p:txBody>
      </p:sp>
      <p:sp>
        <p:nvSpPr>
          <p:cNvPr id="32" name="TextBox 31"/>
          <p:cNvSpPr txBox="1"/>
          <p:nvPr/>
        </p:nvSpPr>
        <p:spPr>
          <a:xfrm>
            <a:off x="3988154" y="12439226"/>
            <a:ext cx="385762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Methods</a:t>
            </a:r>
          </a:p>
        </p:txBody>
      </p:sp>
      <p:sp>
        <p:nvSpPr>
          <p:cNvPr id="34" name="TextBox 33"/>
          <p:cNvSpPr txBox="1"/>
          <p:nvPr/>
        </p:nvSpPr>
        <p:spPr>
          <a:xfrm>
            <a:off x="17589570" y="3424115"/>
            <a:ext cx="878006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Cooperative Strategies</a:t>
            </a:r>
          </a:p>
        </p:txBody>
      </p:sp>
      <p:sp>
        <p:nvSpPr>
          <p:cNvPr id="36" name="TextBox 35"/>
          <p:cNvSpPr txBox="1"/>
          <p:nvPr/>
        </p:nvSpPr>
        <p:spPr>
          <a:xfrm>
            <a:off x="33449920" y="3463341"/>
            <a:ext cx="8621127"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Behavioral Conclusions</a:t>
            </a:r>
          </a:p>
        </p:txBody>
      </p:sp>
      <p:sp>
        <p:nvSpPr>
          <p:cNvPr id="37" name="TextBox 36"/>
          <p:cNvSpPr txBox="1"/>
          <p:nvPr/>
        </p:nvSpPr>
        <p:spPr>
          <a:xfrm>
            <a:off x="34007830" y="11790728"/>
            <a:ext cx="7947305"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Modeling Approach</a:t>
            </a:r>
          </a:p>
        </p:txBody>
      </p:sp>
      <p:sp>
        <p:nvSpPr>
          <p:cNvPr id="38" name="TextBox 37"/>
          <p:cNvSpPr txBox="1"/>
          <p:nvPr/>
        </p:nvSpPr>
        <p:spPr>
          <a:xfrm>
            <a:off x="34929885" y="2434768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References</a:t>
            </a:r>
          </a:p>
        </p:txBody>
      </p:sp>
      <p:sp>
        <p:nvSpPr>
          <p:cNvPr id="42" name="TextBox 41"/>
          <p:cNvSpPr txBox="1"/>
          <p:nvPr/>
        </p:nvSpPr>
        <p:spPr>
          <a:xfrm>
            <a:off x="1099711" y="13464148"/>
            <a:ext cx="10230898" cy="10802957"/>
          </a:xfrm>
          <a:prstGeom prst="rect">
            <a:avLst/>
          </a:prstGeom>
          <a:noFill/>
        </p:spPr>
        <p:txBody>
          <a:bodyPr wrap="square" rtlCol="0">
            <a:spAutoFit/>
          </a:bodyPr>
          <a:lstStyle/>
          <a:p>
            <a:r>
              <a:rPr lang="en-US" sz="3200" u="sng" dirty="0">
                <a:solidFill>
                  <a:schemeClr val="tx1">
                    <a:lumMod val="95000"/>
                    <a:lumOff val="5000"/>
                  </a:schemeClr>
                </a:solidFill>
                <a:ea typeface="Avenir Book" charset="0"/>
                <a:cs typeface="Avenir Book" charset="0"/>
              </a:rPr>
              <a:t>Training:</a:t>
            </a:r>
            <a:r>
              <a:rPr lang="en-US" sz="3200" dirty="0">
                <a:solidFill>
                  <a:schemeClr val="tx1">
                    <a:lumMod val="95000"/>
                    <a:lumOff val="5000"/>
                  </a:schemeClr>
                </a:solidFill>
                <a:ea typeface="Avenir Book" charset="0"/>
                <a:cs typeface="Avenir Book" charset="0"/>
              </a:rPr>
              <a:t> </a:t>
            </a:r>
          </a:p>
          <a:p>
            <a:pPr marL="457200" indent="-457200">
              <a:buFont typeface="Wingdings" pitchFamily="2" charset="2"/>
              <a:buChar char="v"/>
            </a:pPr>
            <a:r>
              <a:rPr lang="en-US" sz="3000" dirty="0"/>
              <a:t>Pavlovian Conditioning – Associate sound queue with reward</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Instrumental Training </a:t>
            </a:r>
            <a:r>
              <a:rPr lang="en-US" sz="3000" dirty="0"/>
              <a:t>– Associate lever press at sound queue with reward</a:t>
            </a:r>
            <a:endParaRPr lang="en-US" sz="32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Sessions:</a:t>
            </a:r>
          </a:p>
          <a:p>
            <a:pPr marL="457200" indent="-457200">
              <a:buFont typeface="Wingdings" pitchFamily="2" charset="2"/>
              <a:buChar char="v"/>
            </a:pPr>
            <a:r>
              <a:rPr lang="en-US" sz="3000" dirty="0"/>
              <a:t>Two rats in a cage with two levers on the left side and two reward dispensers on the right side with barriers in between</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Rats rewarded if levers pressed within 1 second of each other</a:t>
            </a: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endParaRPr lang="en-US" sz="4000" dirty="0">
              <a:solidFill>
                <a:schemeClr val="tx1">
                  <a:lumMod val="95000"/>
                  <a:lumOff val="5000"/>
                </a:schemeClr>
              </a:solidFill>
              <a:ea typeface="Avenir Book" charset="0"/>
              <a:cs typeface="Avenir Book" charset="0"/>
            </a:endParaRPr>
          </a:p>
          <a:p>
            <a:endParaRPr lang="en-US" sz="4000" dirty="0">
              <a:solidFill>
                <a:schemeClr val="tx1">
                  <a:lumMod val="95000"/>
                  <a:lumOff val="5000"/>
                </a:schemeClr>
              </a:solidFill>
              <a:ea typeface="Avenir Book" charset="0"/>
              <a:cs typeface="Avenir Book" charset="0"/>
            </a:endParaRPr>
          </a:p>
          <a:p>
            <a:endParaRPr lang="en-US" sz="24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Experimental Modifications:</a:t>
            </a:r>
            <a:endParaRPr lang="en-US" sz="3200" dirty="0">
              <a:solidFill>
                <a:schemeClr val="tx1">
                  <a:lumMod val="95000"/>
                  <a:lumOff val="5000"/>
                </a:schemeClr>
              </a:solidFill>
              <a:ea typeface="Avenir Book" charset="0"/>
              <a:cs typeface="Avenir Book" charset="0"/>
            </a:endParaRP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Training Partners </a:t>
            </a:r>
            <a:r>
              <a:rPr lang="en-US" sz="3000" dirty="0"/>
              <a:t>– pairs of rats that have trained together</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Unfamiliar </a:t>
            </a:r>
            <a:r>
              <a:rPr lang="en-US" sz="3000" dirty="0"/>
              <a:t>– pairs of rats that have been trained but have not seen current partner</a:t>
            </a:r>
            <a:endParaRPr lang="en-US" sz="3000" dirty="0">
              <a:solidFill>
                <a:schemeClr val="tx1">
                  <a:lumMod val="95000"/>
                  <a:lumOff val="5000"/>
                </a:schemeClr>
              </a:solidFill>
              <a:ea typeface="Avenir Book" charset="0"/>
              <a:cs typeface="Avenir Book" charset="0"/>
            </a:endParaRPr>
          </a:p>
        </p:txBody>
      </p:sp>
      <p:sp>
        <p:nvSpPr>
          <p:cNvPr id="57" name="TextBox 56"/>
          <p:cNvSpPr txBox="1"/>
          <p:nvPr/>
        </p:nvSpPr>
        <p:spPr>
          <a:xfrm>
            <a:off x="36082224" y="32085825"/>
            <a:ext cx="7681695" cy="707886"/>
          </a:xfrm>
          <a:prstGeom prst="rect">
            <a:avLst/>
          </a:prstGeom>
          <a:noFill/>
        </p:spPr>
        <p:txBody>
          <a:bodyPr wrap="square" rtlCol="0">
            <a:spAutoFit/>
          </a:bodyPr>
          <a:lstStyle/>
          <a:p>
            <a:pPr algn="ctr"/>
            <a:r>
              <a:rPr lang="en-US" sz="4000" spc="300" dirty="0">
                <a:solidFill>
                  <a:schemeClr val="bg1"/>
                </a:solidFill>
                <a:latin typeface="Avenir Book" charset="0"/>
                <a:ea typeface="Avenir Book" charset="0"/>
                <a:cs typeface="Avenir Book" charset="0"/>
              </a:rPr>
              <a:t>david.backerperal@yale.edu</a:t>
            </a:r>
          </a:p>
        </p:txBody>
      </p:sp>
      <p:sp>
        <p:nvSpPr>
          <p:cNvPr id="35" name="TextBox 34"/>
          <p:cNvSpPr txBox="1"/>
          <p:nvPr/>
        </p:nvSpPr>
        <p:spPr>
          <a:xfrm>
            <a:off x="15665560" y="16451845"/>
            <a:ext cx="12371133"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How Behaviors Influence Success</a:t>
            </a:r>
          </a:p>
        </p:txBody>
      </p:sp>
      <p:sp>
        <p:nvSpPr>
          <p:cNvPr id="146" name="TextBox 145"/>
          <p:cNvSpPr txBox="1"/>
          <p:nvPr/>
        </p:nvSpPr>
        <p:spPr>
          <a:xfrm>
            <a:off x="32605361" y="25388727"/>
            <a:ext cx="9974645" cy="2431435"/>
          </a:xfrm>
          <a:prstGeom prst="rect">
            <a:avLst/>
          </a:prstGeom>
          <a:noFill/>
        </p:spPr>
        <p:txBody>
          <a:bodyPr wrap="square" rtlCol="0">
            <a:spAutoFit/>
          </a:bodyPr>
          <a:lstStyle/>
          <a:p>
            <a:r>
              <a:rPr lang="en-US" sz="1900" dirty="0"/>
              <a:t>[1] Jiang, M., Wang, M., Shi, Q., et al. (2021). Evolution and neural representation of mammalian cooperative behavior. </a:t>
            </a:r>
            <a:r>
              <a:rPr lang="en-US" sz="1900" i="1" dirty="0"/>
              <a:t>Cell Reports, 37</a:t>
            </a:r>
            <a:r>
              <a:rPr lang="en-US" sz="1900" dirty="0"/>
              <a:t>(11), 110096. https://</a:t>
            </a:r>
            <a:r>
              <a:rPr lang="en-US" sz="1900" dirty="0" err="1"/>
              <a:t>doi.org</a:t>
            </a:r>
            <a:r>
              <a:rPr lang="en-US" sz="1900" dirty="0"/>
              <a:t>/10.1016/j.celrep.2021.110096</a:t>
            </a:r>
          </a:p>
          <a:p>
            <a:r>
              <a:rPr lang="en-US" sz="1900" dirty="0"/>
              <a:t>[2] Allsop, S. A., Wichmann, R., Mills, F., et al. (2018). Corticoamygdala transfer of socially derived information gates observational learning. </a:t>
            </a:r>
            <a:r>
              <a:rPr lang="en-US" sz="1900" i="1" dirty="0"/>
              <a:t>Cell</a:t>
            </a:r>
            <a:r>
              <a:rPr lang="en-US" sz="1900" dirty="0"/>
              <a:t>, </a:t>
            </a:r>
            <a:r>
              <a:rPr lang="en-US" sz="1900" i="1" dirty="0"/>
              <a:t>173</a:t>
            </a:r>
            <a:r>
              <a:rPr lang="en-US" sz="1900" dirty="0"/>
              <a:t>(6), 1329–1342.e18. </a:t>
            </a:r>
            <a:r>
              <a:rPr lang="en-US" sz="1900" dirty="0">
                <a:hlinkClick r:id="rId2"/>
              </a:rPr>
              <a:t>https://doi.org/10.1016/j.cell.2018.04.004</a:t>
            </a:r>
            <a:endParaRPr lang="en-US" sz="1900" dirty="0"/>
          </a:p>
          <a:p>
            <a:r>
              <a:rPr lang="en-US" sz="1900" dirty="0"/>
              <a:t>[3] Lowe, R., Wu, Y., Tamar, A., Harb, J., Abbeel, P., &amp; Mordatch, I. (2017). </a:t>
            </a:r>
            <a:r>
              <a:rPr lang="en-US" sz="1900" i="1" dirty="0"/>
              <a:t>Multi-agent actor-critic for mixed cooperative-competitive environments</a:t>
            </a:r>
            <a:r>
              <a:rPr lang="en-US" sz="1900" dirty="0"/>
              <a:t>. arXiv:1706.02275</a:t>
            </a:r>
          </a:p>
          <a:p>
            <a:pPr marL="514350" indent="-514350">
              <a:buFont typeface="+mj-lt"/>
              <a:buAutoNum type="arabicPeriod"/>
            </a:pPr>
            <a:endParaRPr lang="en-US" sz="1900" dirty="0">
              <a:solidFill>
                <a:schemeClr val="tx1">
                  <a:lumMod val="95000"/>
                  <a:lumOff val="5000"/>
                </a:schemeClr>
              </a:solidFill>
              <a:latin typeface="Avenir Book" charset="0"/>
              <a:ea typeface="Avenir Book" charset="0"/>
              <a:cs typeface="Avenir Book" charset="0"/>
            </a:endParaRPr>
          </a:p>
        </p:txBody>
      </p:sp>
      <p:pic>
        <p:nvPicPr>
          <p:cNvPr id="9" name="Picture 8">
            <a:extLst>
              <a:ext uri="{FF2B5EF4-FFF2-40B4-BE49-F238E27FC236}">
                <a16:creationId xmlns:a16="http://schemas.microsoft.com/office/drawing/2014/main" id="{8F459627-3861-1B48-ADD0-54D7347F9081}"/>
              </a:ext>
            </a:extLst>
          </p:cNvPr>
          <p:cNvPicPr>
            <a:picLocks noChangeAspect="1"/>
          </p:cNvPicPr>
          <p:nvPr/>
        </p:nvPicPr>
        <p:blipFill>
          <a:blip/>
          <a:stretch>
            <a:fillRect/>
          </a:stretch>
        </p:blipFill>
        <p:spPr>
          <a:xfrm>
            <a:off x="1257773" y="17423214"/>
            <a:ext cx="9900338" cy="4571467"/>
          </a:xfrm>
          <a:prstGeom prst="rect">
            <a:avLst/>
          </a:prstGeom>
        </p:spPr>
      </p:pic>
      <p:sp>
        <p:nvSpPr>
          <p:cNvPr id="53" name="TextBox 52">
            <a:extLst>
              <a:ext uri="{FF2B5EF4-FFF2-40B4-BE49-F238E27FC236}">
                <a16:creationId xmlns:a16="http://schemas.microsoft.com/office/drawing/2014/main" id="{56D4CA6C-6770-994E-88EE-362A9824FCB9}"/>
              </a:ext>
            </a:extLst>
          </p:cNvPr>
          <p:cNvSpPr txBox="1"/>
          <p:nvPr/>
        </p:nvSpPr>
        <p:spPr>
          <a:xfrm>
            <a:off x="32704904" y="12820041"/>
            <a:ext cx="10093536" cy="1569660"/>
          </a:xfrm>
          <a:prstGeom prst="rect">
            <a:avLst/>
          </a:prstGeom>
          <a:noFill/>
        </p:spPr>
        <p:txBody>
          <a:bodyPr wrap="square" rtlCol="0">
            <a:spAutoFit/>
          </a:bodyPr>
          <a:lstStyle/>
          <a:p>
            <a:r>
              <a:rPr lang="en-US" sz="3200" dirty="0"/>
              <a:t>To effectively capture the cooperative dynamics of the task, we use the multi-agent deep deterministic policy gradient (MADDPG) algorithm [3].</a:t>
            </a:r>
            <a:endParaRPr lang="en-US" sz="3200" dirty="0">
              <a:solidFill>
                <a:schemeClr val="tx1">
                  <a:lumMod val="95000"/>
                  <a:lumOff val="5000"/>
                </a:schemeClr>
              </a:solidFill>
              <a:ea typeface="Avenir Book" charset="0"/>
              <a:cs typeface="Avenir Book" charset="0"/>
            </a:endParaRPr>
          </a:p>
        </p:txBody>
      </p:sp>
      <p:pic>
        <p:nvPicPr>
          <p:cNvPr id="18" name="Picture 17">
            <a:extLst>
              <a:ext uri="{FF2B5EF4-FFF2-40B4-BE49-F238E27FC236}">
                <a16:creationId xmlns:a16="http://schemas.microsoft.com/office/drawing/2014/main" id="{E037EE7A-62AB-BC47-B680-CE48D8698365}"/>
              </a:ext>
            </a:extLst>
          </p:cNvPr>
          <p:cNvPicPr>
            <a:picLocks noChangeAspect="1"/>
          </p:cNvPicPr>
          <p:nvPr/>
        </p:nvPicPr>
        <p:blipFill>
          <a:blip/>
          <a:stretch>
            <a:fillRect/>
          </a:stretch>
        </p:blipFill>
        <p:spPr>
          <a:xfrm>
            <a:off x="32695180" y="14352376"/>
            <a:ext cx="10112983" cy="4399086"/>
          </a:xfrm>
          <a:prstGeom prst="rect">
            <a:avLst/>
          </a:prstGeom>
        </p:spPr>
      </p:pic>
      <p:sp>
        <p:nvSpPr>
          <p:cNvPr id="60" name="Rectangle 59">
            <a:extLst>
              <a:ext uri="{FF2B5EF4-FFF2-40B4-BE49-F238E27FC236}">
                <a16:creationId xmlns:a16="http://schemas.microsoft.com/office/drawing/2014/main" id="{C7759870-15A5-E44C-81BB-AC95EE4268C4}"/>
              </a:ext>
            </a:extLst>
          </p:cNvPr>
          <p:cNvSpPr/>
          <p:nvPr/>
        </p:nvSpPr>
        <p:spPr>
          <a:xfrm>
            <a:off x="12279678" y="24328830"/>
            <a:ext cx="19399855" cy="671670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8C839D30-5813-D645-9FA7-21F76B1159F5}"/>
              </a:ext>
            </a:extLst>
          </p:cNvPr>
          <p:cNvSpPr txBox="1"/>
          <p:nvPr/>
        </p:nvSpPr>
        <p:spPr>
          <a:xfrm>
            <a:off x="18220142" y="23836477"/>
            <a:ext cx="763771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Effects of Familiarity</a:t>
            </a:r>
          </a:p>
        </p:txBody>
      </p:sp>
      <p:sp>
        <p:nvSpPr>
          <p:cNvPr id="22" name="Rectangle 17">
            <a:extLst>
              <a:ext uri="{FF2B5EF4-FFF2-40B4-BE49-F238E27FC236}">
                <a16:creationId xmlns:a16="http://schemas.microsoft.com/office/drawing/2014/main" id="{958CE522-C7AE-9D40-8E7B-BCD409C0B90F}"/>
              </a:ext>
            </a:extLst>
          </p:cNvPr>
          <p:cNvSpPr>
            <a:spLocks noChangeArrowheads="1"/>
          </p:cNvSpPr>
          <p:nvPr/>
        </p:nvSpPr>
        <p:spPr bwMode="auto">
          <a:xfrm>
            <a:off x="47777824" y="16032724"/>
            <a:ext cx="1487258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ea typeface="Times New Roman" panose="02020603050405020304" pitchFamily="18" charset="0"/>
              </a:rPr>
              <a:t>Success Rate by Number of Rats at Lever at Cue</a:t>
            </a:r>
            <a:endParaRPr kumimoji="0" lang="en-US" altLang="en-US" sz="37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  </a:t>
            </a:r>
            <a:endParaRPr kumimoji="0" lang="en-US" altLang="en-US" sz="48000" b="0" i="0" u="none" strike="noStrike" cap="none" normalizeH="0" baseline="0">
              <a:ln>
                <a:noFill/>
              </a:ln>
              <a:solidFill>
                <a:schemeClr val="tx1"/>
              </a:solidFill>
              <a:effectLst/>
              <a:latin typeface="Arial" panose="020B0604020202020204" pitchFamily="34" charset="0"/>
            </a:endParaRPr>
          </a:p>
        </p:txBody>
      </p:sp>
      <p:sp>
        <p:nvSpPr>
          <p:cNvPr id="44" name="Rectangle 43">
            <a:extLst>
              <a:ext uri="{FF2B5EF4-FFF2-40B4-BE49-F238E27FC236}">
                <a16:creationId xmlns:a16="http://schemas.microsoft.com/office/drawing/2014/main" id="{3248D92E-A93C-484F-AF53-FFA09B380745}"/>
              </a:ext>
            </a:extLst>
          </p:cNvPr>
          <p:cNvSpPr/>
          <p:nvPr/>
        </p:nvSpPr>
        <p:spPr>
          <a:xfrm>
            <a:off x="644837" y="24865849"/>
            <a:ext cx="10881360" cy="619617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126333CC-A793-FF44-BAD0-B3C346963986}"/>
              </a:ext>
            </a:extLst>
          </p:cNvPr>
          <p:cNvSpPr txBox="1"/>
          <p:nvPr/>
        </p:nvSpPr>
        <p:spPr>
          <a:xfrm>
            <a:off x="2412592" y="24500442"/>
            <a:ext cx="6564731"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Fiber Photometry</a:t>
            </a:r>
          </a:p>
        </p:txBody>
      </p:sp>
      <p:pic>
        <p:nvPicPr>
          <p:cNvPr id="3074" name="Picture 2" descr="https://lh7-rt.googleusercontent.com/docsz/AD_4nXcJSVhHRYwipL24z4bKipM0E0j9yi9UAuH1FZv1JF6lEylNjsKnyFailq_oNx1ZIgddwLg6F-jrUmfUdwkqSfo_UgqUYE75nJBRRvIoUhDc3ntYPe_3kvWGawrU89lzrfJ9UiBQ?key=RdaPsD5kp9NO7YpPIgCo-ZNS">
            <a:extLst>
              <a:ext uri="{FF2B5EF4-FFF2-40B4-BE49-F238E27FC236}">
                <a16:creationId xmlns:a16="http://schemas.microsoft.com/office/drawing/2014/main" id="{5F6076A1-72C7-C14C-BA29-51444A28AFC7}"/>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809949" y="25659379"/>
            <a:ext cx="5482567" cy="434776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5B02602-9D5E-6742-8D49-7452177C2556}"/>
              </a:ext>
            </a:extLst>
          </p:cNvPr>
          <p:cNvSpPr txBox="1"/>
          <p:nvPr/>
        </p:nvSpPr>
        <p:spPr>
          <a:xfrm>
            <a:off x="6299794" y="25530184"/>
            <a:ext cx="5184164" cy="5539978"/>
          </a:xfrm>
          <a:prstGeom prst="rect">
            <a:avLst/>
          </a:prstGeom>
          <a:noFill/>
        </p:spPr>
        <p:txBody>
          <a:bodyPr wrap="square" rtlCol="0">
            <a:spAutoFit/>
          </a:bodyPr>
          <a:lstStyle/>
          <a:p>
            <a:r>
              <a:rPr lang="en-US" sz="3000" dirty="0"/>
              <a:t>Fiber photometry data was collected in the Anterior Cingulate Cortex (ACC), specifically in the pathways to the Basolateral Amygdala (BLA) and Anterior Insulate Cortex (AIC); these brain regions have previously been found to be associated with cooperation [2].</a:t>
            </a:r>
          </a:p>
          <a:p>
            <a:r>
              <a:rPr lang="en-US" sz="2800" dirty="0"/>
              <a:t>Control (405 nm)</a:t>
            </a:r>
          </a:p>
          <a:p>
            <a:r>
              <a:rPr lang="en-US" sz="2800" dirty="0"/>
              <a:t>ACC </a:t>
            </a:r>
            <a:r>
              <a:rPr lang="en-US" sz="2800" dirty="0">
                <a:sym typeface="Wingdings" pitchFamily="2" charset="2"/>
              </a:rPr>
              <a:t> BLA (465 nm)</a:t>
            </a:r>
            <a:endParaRPr lang="en-US" sz="2800" dirty="0"/>
          </a:p>
          <a:p>
            <a:r>
              <a:rPr lang="en-US" sz="2800" dirty="0"/>
              <a:t>ACC </a:t>
            </a:r>
            <a:r>
              <a:rPr lang="en-US" sz="2800" dirty="0">
                <a:sym typeface="Wingdings" pitchFamily="2" charset="2"/>
              </a:rPr>
              <a:t> AIC (560 nm)</a:t>
            </a:r>
            <a:endParaRPr lang="en-US" sz="2800" dirty="0"/>
          </a:p>
        </p:txBody>
      </p:sp>
      <p:sp>
        <p:nvSpPr>
          <p:cNvPr id="50" name="TextBox 49">
            <a:extLst>
              <a:ext uri="{FF2B5EF4-FFF2-40B4-BE49-F238E27FC236}">
                <a16:creationId xmlns:a16="http://schemas.microsoft.com/office/drawing/2014/main" id="{0AF81CAA-A374-1244-B686-97D4DC5347AF}"/>
              </a:ext>
            </a:extLst>
          </p:cNvPr>
          <p:cNvSpPr txBox="1"/>
          <p:nvPr/>
        </p:nvSpPr>
        <p:spPr>
          <a:xfrm>
            <a:off x="1427623" y="30007142"/>
            <a:ext cx="4489343" cy="954107"/>
          </a:xfrm>
          <a:prstGeom prst="rect">
            <a:avLst/>
          </a:prstGeom>
          <a:noFill/>
        </p:spPr>
        <p:txBody>
          <a:bodyPr wrap="square" rtlCol="0">
            <a:spAutoFit/>
          </a:bodyPr>
          <a:lstStyle/>
          <a:p>
            <a:r>
              <a:rPr lang="en-US" sz="2800" dirty="0"/>
              <a:t>FIGURE 1. Neural Signals before and after lever press</a:t>
            </a:r>
          </a:p>
        </p:txBody>
      </p:sp>
      <p:sp>
        <p:nvSpPr>
          <p:cNvPr id="51" name="TextBox 50">
            <a:extLst>
              <a:ext uri="{FF2B5EF4-FFF2-40B4-BE49-F238E27FC236}">
                <a16:creationId xmlns:a16="http://schemas.microsoft.com/office/drawing/2014/main" id="{3FC7E033-38A7-B742-9969-ACEBB3E4FDE7}"/>
              </a:ext>
            </a:extLst>
          </p:cNvPr>
          <p:cNvSpPr txBox="1"/>
          <p:nvPr/>
        </p:nvSpPr>
        <p:spPr>
          <a:xfrm>
            <a:off x="32586014" y="4352812"/>
            <a:ext cx="10369908" cy="6986528"/>
          </a:xfrm>
          <a:prstGeom prst="rect">
            <a:avLst/>
          </a:prstGeom>
          <a:noFill/>
        </p:spPr>
        <p:txBody>
          <a:bodyPr wrap="square" rtlCol="0">
            <a:spAutoFit/>
          </a:bodyPr>
          <a:lstStyle/>
          <a:p>
            <a:pPr marL="571500" indent="-571500">
              <a:buFont typeface="+mj-lt"/>
              <a:buAutoNum type="romanUcPeriod"/>
            </a:pPr>
            <a:r>
              <a:rPr lang="en-US" sz="3200" dirty="0">
                <a:solidFill>
                  <a:schemeClr val="tx1">
                    <a:lumMod val="95000"/>
                    <a:lumOff val="5000"/>
                  </a:schemeClr>
                </a:solidFill>
                <a:ea typeface="Avenir Book" charset="0"/>
                <a:cs typeface="Avenir Book" charset="0"/>
              </a:rPr>
              <a:t>Rats exhibit different overarching cooperative strategies such as synchronizing their movement, waiting near the levers before the cue, and waiting to press the lever if their partner is far away, demonstrating an awareness of their partners position. </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These strategies are not mutually exclusive. In fact, waiting might act as a mechanism to synchronize. </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Over training rats learn that waiting near the levers is the most effective strategy to succeed.</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Contrary to the initial hypothesis, social behaviors such as gazing and physical interaction in familiar rats seem to serve as distractions rather than a way of communicating.</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However, those social behaviors do seem to be a tool for rats to familiarize themselves with their partners, initially. </a:t>
            </a:r>
          </a:p>
        </p:txBody>
      </p:sp>
      <p:sp>
        <p:nvSpPr>
          <p:cNvPr id="48" name="Rectangle 47">
            <a:extLst>
              <a:ext uri="{FF2B5EF4-FFF2-40B4-BE49-F238E27FC236}">
                <a16:creationId xmlns:a16="http://schemas.microsoft.com/office/drawing/2014/main" id="{44E6ECD3-6E99-A14F-96B3-A9B7AA39F01A}"/>
              </a:ext>
            </a:extLst>
          </p:cNvPr>
          <p:cNvSpPr/>
          <p:nvPr/>
        </p:nvSpPr>
        <p:spPr>
          <a:xfrm>
            <a:off x="17880" y="31580593"/>
            <a:ext cx="43891200" cy="228600"/>
          </a:xfrm>
          <a:prstGeom prst="rect">
            <a:avLst/>
          </a:prstGeom>
          <a:solidFill>
            <a:srgbClr val="BF00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pic>
        <p:nvPicPr>
          <p:cNvPr id="3" name="Picture 2">
            <a:extLst>
              <a:ext uri="{FF2B5EF4-FFF2-40B4-BE49-F238E27FC236}">
                <a16:creationId xmlns:a16="http://schemas.microsoft.com/office/drawing/2014/main" id="{72F838E8-963A-9E4F-BEBE-1FA533294EBF}"/>
              </a:ext>
            </a:extLst>
          </p:cNvPr>
          <p:cNvPicPr>
            <a:picLocks noChangeAspect="1"/>
          </p:cNvPicPr>
          <p:nvPr/>
        </p:nvPicPr>
        <p:blipFill>
          <a:blip/>
          <a:stretch>
            <a:fillRect/>
          </a:stretch>
        </p:blipFill>
        <p:spPr>
          <a:xfrm>
            <a:off x="41896223" y="87129"/>
            <a:ext cx="1804433" cy="1804433"/>
          </a:xfrm>
          <a:prstGeom prst="rect">
            <a:avLst/>
          </a:prstGeom>
        </p:spPr>
      </p:pic>
      <p:pic>
        <p:nvPicPr>
          <p:cNvPr id="54" name="Picture 53">
            <a:extLst>
              <a:ext uri="{FF2B5EF4-FFF2-40B4-BE49-F238E27FC236}">
                <a16:creationId xmlns:a16="http://schemas.microsoft.com/office/drawing/2014/main" id="{94E7D8F5-56C7-D042-BB84-2B4AC27F7719}"/>
              </a:ext>
            </a:extLst>
          </p:cNvPr>
          <p:cNvPicPr>
            <a:picLocks noChangeAspect="1"/>
          </p:cNvPicPr>
          <p:nvPr/>
        </p:nvPicPr>
        <p:blipFill>
          <a:blip/>
          <a:stretch>
            <a:fillRect/>
          </a:stretch>
        </p:blipFill>
        <p:spPr>
          <a:xfrm>
            <a:off x="304714" y="170941"/>
            <a:ext cx="1804433" cy="1804433"/>
          </a:xfrm>
          <a:prstGeom prst="rect">
            <a:avLst/>
          </a:prstGeom>
        </p:spPr>
      </p:pic>
      <p:pic>
        <p:nvPicPr>
          <p:cNvPr id="8" name="Picture 7">
            <a:extLst>
              <a:ext uri="{FF2B5EF4-FFF2-40B4-BE49-F238E27FC236}">
                <a16:creationId xmlns:a16="http://schemas.microsoft.com/office/drawing/2014/main" id="{1995489C-5162-0443-B74C-7A9FFC169E67}"/>
              </a:ext>
            </a:extLst>
          </p:cNvPr>
          <p:cNvPicPr>
            <a:picLocks noChangeAspect="1"/>
          </p:cNvPicPr>
          <p:nvPr/>
        </p:nvPicPr>
        <p:blipFill>
          <a:blip r:embed="rId3"/>
          <a:stretch>
            <a:fillRect/>
          </a:stretch>
        </p:blipFill>
        <p:spPr>
          <a:xfrm>
            <a:off x="39668458" y="27190226"/>
            <a:ext cx="3452133" cy="3452133"/>
          </a:xfrm>
          <a:prstGeom prst="rect">
            <a:avLst/>
          </a:prstGeom>
        </p:spPr>
      </p:pic>
      <p:pic>
        <p:nvPicPr>
          <p:cNvPr id="17" name="Picture 16">
            <a:extLst>
              <a:ext uri="{FF2B5EF4-FFF2-40B4-BE49-F238E27FC236}">
                <a16:creationId xmlns:a16="http://schemas.microsoft.com/office/drawing/2014/main" id="{C43726A4-556B-CB40-8E15-247453AB110E}"/>
              </a:ext>
            </a:extLst>
          </p:cNvPr>
          <p:cNvPicPr>
            <a:picLocks noChangeAspect="1"/>
          </p:cNvPicPr>
          <p:nvPr/>
        </p:nvPicPr>
        <p:blipFill rotWithShape="1">
          <a:blip r:embed="rId4"/>
          <a:srcRect t="18394" b="15575"/>
          <a:stretch/>
        </p:blipFill>
        <p:spPr>
          <a:xfrm>
            <a:off x="32429077" y="29227607"/>
            <a:ext cx="7119307" cy="1390305"/>
          </a:xfrm>
          <a:prstGeom prst="rect">
            <a:avLst/>
          </a:prstGeom>
        </p:spPr>
      </p:pic>
      <p:sp>
        <p:nvSpPr>
          <p:cNvPr id="24" name="TextBox 23">
            <a:extLst>
              <a:ext uri="{FF2B5EF4-FFF2-40B4-BE49-F238E27FC236}">
                <a16:creationId xmlns:a16="http://schemas.microsoft.com/office/drawing/2014/main" id="{FF98F460-BD54-B743-BA45-52B20B015464}"/>
              </a:ext>
            </a:extLst>
          </p:cNvPr>
          <p:cNvSpPr txBox="1"/>
          <p:nvPr/>
        </p:nvSpPr>
        <p:spPr>
          <a:xfrm>
            <a:off x="32572164" y="27676213"/>
            <a:ext cx="7015721" cy="1391746"/>
          </a:xfrm>
          <a:prstGeom prst="rect">
            <a:avLst/>
          </a:prstGeom>
          <a:noFill/>
        </p:spPr>
        <p:txBody>
          <a:bodyPr wrap="square" rtlCol="0">
            <a:spAutoFit/>
          </a:bodyPr>
          <a:lstStyle/>
          <a:p>
            <a:pPr algn="ctr"/>
            <a:r>
              <a:rPr lang="en-US" sz="2800" dirty="0"/>
              <a:t>Thank you to the Wu Tsai Fellowship, Shreya Saxena’s Lab, Jane Taylor’s Lab, and Amelia Johnson for all their help and guidance.</a:t>
            </a:r>
          </a:p>
        </p:txBody>
      </p:sp>
      <p:sp>
        <p:nvSpPr>
          <p:cNvPr id="25" name="TextBox 24">
            <a:extLst>
              <a:ext uri="{FF2B5EF4-FFF2-40B4-BE49-F238E27FC236}">
                <a16:creationId xmlns:a16="http://schemas.microsoft.com/office/drawing/2014/main" id="{7E17BC58-CF1E-2243-829E-F55C21A251BD}"/>
              </a:ext>
            </a:extLst>
          </p:cNvPr>
          <p:cNvSpPr txBox="1"/>
          <p:nvPr/>
        </p:nvSpPr>
        <p:spPr>
          <a:xfrm>
            <a:off x="39679260" y="30517351"/>
            <a:ext cx="3552767" cy="461665"/>
          </a:xfrm>
          <a:prstGeom prst="rect">
            <a:avLst/>
          </a:prstGeom>
          <a:noFill/>
        </p:spPr>
        <p:txBody>
          <a:bodyPr wrap="none" rtlCol="0">
            <a:spAutoFit/>
          </a:bodyPr>
          <a:lstStyle/>
          <a:p>
            <a:r>
              <a:rPr lang="en-US" sz="2400" dirty="0"/>
              <a:t>Link to examples and code.</a:t>
            </a:r>
          </a:p>
        </p:txBody>
      </p:sp>
      <p:sp>
        <p:nvSpPr>
          <p:cNvPr id="27" name="TextBox 26">
            <a:extLst>
              <a:ext uri="{FF2B5EF4-FFF2-40B4-BE49-F238E27FC236}">
                <a16:creationId xmlns:a16="http://schemas.microsoft.com/office/drawing/2014/main" id="{26C39897-948E-D643-9D2F-1FAD3D4BD287}"/>
              </a:ext>
            </a:extLst>
          </p:cNvPr>
          <p:cNvSpPr txBox="1"/>
          <p:nvPr/>
        </p:nvSpPr>
        <p:spPr>
          <a:xfrm>
            <a:off x="14161491" y="4344678"/>
            <a:ext cx="2901179" cy="584775"/>
          </a:xfrm>
          <a:prstGeom prst="rect">
            <a:avLst/>
          </a:prstGeom>
          <a:noFill/>
        </p:spPr>
        <p:txBody>
          <a:bodyPr wrap="none" rtlCol="0">
            <a:spAutoFit/>
          </a:bodyPr>
          <a:lstStyle/>
          <a:p>
            <a:r>
              <a:rPr lang="en-US" sz="3200" b="1" dirty="0"/>
              <a:t>Synchronization</a:t>
            </a:r>
          </a:p>
        </p:txBody>
      </p:sp>
      <p:sp>
        <p:nvSpPr>
          <p:cNvPr id="68" name="TextBox 67">
            <a:extLst>
              <a:ext uri="{FF2B5EF4-FFF2-40B4-BE49-F238E27FC236}">
                <a16:creationId xmlns:a16="http://schemas.microsoft.com/office/drawing/2014/main" id="{13885550-A153-FC4B-93BD-B4D7B2ADFC69}"/>
              </a:ext>
            </a:extLst>
          </p:cNvPr>
          <p:cNvSpPr txBox="1"/>
          <p:nvPr/>
        </p:nvSpPr>
        <p:spPr>
          <a:xfrm>
            <a:off x="20249706" y="4344678"/>
            <a:ext cx="3459793" cy="584775"/>
          </a:xfrm>
          <a:prstGeom prst="rect">
            <a:avLst/>
          </a:prstGeom>
          <a:noFill/>
        </p:spPr>
        <p:txBody>
          <a:bodyPr wrap="none" rtlCol="0">
            <a:spAutoFit/>
          </a:bodyPr>
          <a:lstStyle/>
          <a:p>
            <a:r>
              <a:rPr lang="en-US" sz="3200" b="1" dirty="0"/>
              <a:t>Waiting Before Cue</a:t>
            </a:r>
          </a:p>
        </p:txBody>
      </p:sp>
      <p:sp>
        <p:nvSpPr>
          <p:cNvPr id="71" name="TextBox 70">
            <a:extLst>
              <a:ext uri="{FF2B5EF4-FFF2-40B4-BE49-F238E27FC236}">
                <a16:creationId xmlns:a16="http://schemas.microsoft.com/office/drawing/2014/main" id="{224AB31E-7BE5-0849-BB14-CAE8388C1698}"/>
              </a:ext>
            </a:extLst>
          </p:cNvPr>
          <p:cNvSpPr txBox="1"/>
          <p:nvPr/>
        </p:nvSpPr>
        <p:spPr>
          <a:xfrm>
            <a:off x="26424889" y="4344678"/>
            <a:ext cx="3708451" cy="584775"/>
          </a:xfrm>
          <a:prstGeom prst="rect">
            <a:avLst/>
          </a:prstGeom>
          <a:noFill/>
        </p:spPr>
        <p:txBody>
          <a:bodyPr wrap="none" rtlCol="0">
            <a:spAutoFit/>
          </a:bodyPr>
          <a:lstStyle/>
          <a:p>
            <a:r>
              <a:rPr lang="en-US" sz="3200" b="1" dirty="0"/>
              <a:t>Waiting Before Press</a:t>
            </a:r>
          </a:p>
        </p:txBody>
      </p:sp>
      <p:sp>
        <p:nvSpPr>
          <p:cNvPr id="33" name="TextBox 32">
            <a:extLst>
              <a:ext uri="{FF2B5EF4-FFF2-40B4-BE49-F238E27FC236}">
                <a16:creationId xmlns:a16="http://schemas.microsoft.com/office/drawing/2014/main" id="{8EC6F31F-B6EC-B44E-B252-7E1042352A3E}"/>
              </a:ext>
            </a:extLst>
          </p:cNvPr>
          <p:cNvSpPr txBox="1"/>
          <p:nvPr/>
        </p:nvSpPr>
        <p:spPr>
          <a:xfrm>
            <a:off x="12868082" y="8936210"/>
            <a:ext cx="5783898" cy="954107"/>
          </a:xfrm>
          <a:prstGeom prst="rect">
            <a:avLst/>
          </a:prstGeom>
          <a:noFill/>
        </p:spPr>
        <p:txBody>
          <a:bodyPr wrap="square" rtlCol="0">
            <a:spAutoFit/>
          </a:bodyPr>
          <a:lstStyle/>
          <a:p>
            <a:r>
              <a:rPr lang="en-US" sz="2800" dirty="0"/>
              <a:t>FIGURE 2. Rats appear to be more synchronized in successful trials.</a:t>
            </a:r>
          </a:p>
        </p:txBody>
      </p:sp>
      <p:sp>
        <p:nvSpPr>
          <p:cNvPr id="81" name="TextBox 80">
            <a:extLst>
              <a:ext uri="{FF2B5EF4-FFF2-40B4-BE49-F238E27FC236}">
                <a16:creationId xmlns:a16="http://schemas.microsoft.com/office/drawing/2014/main" id="{D65EA83C-4329-3B48-AA1C-F697745ECFED}"/>
              </a:ext>
            </a:extLst>
          </p:cNvPr>
          <p:cNvSpPr txBox="1"/>
          <p:nvPr/>
        </p:nvSpPr>
        <p:spPr>
          <a:xfrm>
            <a:off x="19046516" y="8951003"/>
            <a:ext cx="5964919" cy="1384995"/>
          </a:xfrm>
          <a:prstGeom prst="rect">
            <a:avLst/>
          </a:prstGeom>
          <a:noFill/>
        </p:spPr>
        <p:txBody>
          <a:bodyPr wrap="square" rtlCol="0">
            <a:spAutoFit/>
          </a:bodyPr>
          <a:lstStyle/>
          <a:p>
            <a:r>
              <a:rPr lang="en-US" sz="2800" dirty="0"/>
              <a:t>FIGURE 3. Strong correlation between waiting near the levers before they </a:t>
            </a:r>
          </a:p>
          <a:p>
            <a:r>
              <a:rPr lang="en-US" sz="2800" dirty="0"/>
              <a:t>come out and cooperative success rate. </a:t>
            </a:r>
          </a:p>
        </p:txBody>
      </p:sp>
      <p:sp>
        <p:nvSpPr>
          <p:cNvPr id="83" name="TextBox 82">
            <a:extLst>
              <a:ext uri="{FF2B5EF4-FFF2-40B4-BE49-F238E27FC236}">
                <a16:creationId xmlns:a16="http://schemas.microsoft.com/office/drawing/2014/main" id="{A8B4BA8F-D06B-7840-9FC2-66BD89DC2132}"/>
              </a:ext>
            </a:extLst>
          </p:cNvPr>
          <p:cNvSpPr txBox="1"/>
          <p:nvPr/>
        </p:nvSpPr>
        <p:spPr>
          <a:xfrm>
            <a:off x="25595659" y="8928510"/>
            <a:ext cx="5366909" cy="1384995"/>
          </a:xfrm>
          <a:prstGeom prst="rect">
            <a:avLst/>
          </a:prstGeom>
          <a:noFill/>
        </p:spPr>
        <p:txBody>
          <a:bodyPr wrap="square" rtlCol="0">
            <a:spAutoFit/>
          </a:bodyPr>
          <a:lstStyle/>
          <a:p>
            <a:r>
              <a:rPr lang="en-US" sz="2800" dirty="0"/>
              <a:t>FIGURE 4. The further away a rat’s partner is from the lever, the longer they take to press it. </a:t>
            </a:r>
          </a:p>
        </p:txBody>
      </p:sp>
      <p:sp>
        <p:nvSpPr>
          <p:cNvPr id="87" name="TextBox 86">
            <a:extLst>
              <a:ext uri="{FF2B5EF4-FFF2-40B4-BE49-F238E27FC236}">
                <a16:creationId xmlns:a16="http://schemas.microsoft.com/office/drawing/2014/main" id="{289B7435-6E51-4049-80D0-2B92BFD68D86}"/>
              </a:ext>
            </a:extLst>
          </p:cNvPr>
          <p:cNvSpPr txBox="1"/>
          <p:nvPr/>
        </p:nvSpPr>
        <p:spPr>
          <a:xfrm>
            <a:off x="12810343" y="14288869"/>
            <a:ext cx="5603473" cy="1815882"/>
          </a:xfrm>
          <a:prstGeom prst="rect">
            <a:avLst/>
          </a:prstGeom>
          <a:noFill/>
        </p:spPr>
        <p:txBody>
          <a:bodyPr wrap="square" rtlCol="0">
            <a:spAutoFit/>
          </a:bodyPr>
          <a:lstStyle/>
          <a:p>
            <a:r>
              <a:rPr lang="en-US" sz="2800" dirty="0"/>
              <a:t>FIGURE 5. Number of Rats near Lever at Cue is strong indicator of success. However, synchronization is also an indicator of success independently.</a:t>
            </a:r>
          </a:p>
        </p:txBody>
      </p:sp>
      <p:sp>
        <p:nvSpPr>
          <p:cNvPr id="94" name="TextBox 93">
            <a:extLst>
              <a:ext uri="{FF2B5EF4-FFF2-40B4-BE49-F238E27FC236}">
                <a16:creationId xmlns:a16="http://schemas.microsoft.com/office/drawing/2014/main" id="{E7479120-38AA-EF4C-B144-7D122F878761}"/>
              </a:ext>
            </a:extLst>
          </p:cNvPr>
          <p:cNvSpPr txBox="1"/>
          <p:nvPr/>
        </p:nvSpPr>
        <p:spPr>
          <a:xfrm>
            <a:off x="25674539" y="14368378"/>
            <a:ext cx="5877271" cy="1815882"/>
          </a:xfrm>
          <a:prstGeom prst="rect">
            <a:avLst/>
          </a:prstGeom>
          <a:noFill/>
        </p:spPr>
        <p:txBody>
          <a:bodyPr wrap="square" rtlCol="0">
            <a:spAutoFit/>
          </a:bodyPr>
          <a:lstStyle/>
          <a:p>
            <a:r>
              <a:rPr lang="en-US" sz="2800" dirty="0"/>
              <a:t>FIGURE 6. As rats train together more, they learn to go to lever before cue more often. Similarly, synchronization increases over sessions. </a:t>
            </a:r>
          </a:p>
        </p:txBody>
      </p:sp>
      <p:sp>
        <p:nvSpPr>
          <p:cNvPr id="104" name="TextBox 103">
            <a:extLst>
              <a:ext uri="{FF2B5EF4-FFF2-40B4-BE49-F238E27FC236}">
                <a16:creationId xmlns:a16="http://schemas.microsoft.com/office/drawing/2014/main" id="{46B472F0-CAEE-0D40-A2BA-92AB0A0292A2}"/>
              </a:ext>
            </a:extLst>
          </p:cNvPr>
          <p:cNvSpPr txBox="1"/>
          <p:nvPr/>
        </p:nvSpPr>
        <p:spPr>
          <a:xfrm>
            <a:off x="12587273" y="21848912"/>
            <a:ext cx="5783898" cy="1384995"/>
          </a:xfrm>
          <a:prstGeom prst="rect">
            <a:avLst/>
          </a:prstGeom>
          <a:noFill/>
        </p:spPr>
        <p:txBody>
          <a:bodyPr wrap="square" rtlCol="0">
            <a:spAutoFit/>
          </a:bodyPr>
          <a:lstStyle/>
          <a:p>
            <a:r>
              <a:rPr lang="en-US" sz="2800" dirty="0"/>
              <a:t>FIGURE 7. Percent of frames gazed is negatively correlated with cooperative success rate across sessions.</a:t>
            </a:r>
          </a:p>
        </p:txBody>
      </p:sp>
      <p:sp>
        <p:nvSpPr>
          <p:cNvPr id="105" name="TextBox 104">
            <a:extLst>
              <a:ext uri="{FF2B5EF4-FFF2-40B4-BE49-F238E27FC236}">
                <a16:creationId xmlns:a16="http://schemas.microsoft.com/office/drawing/2014/main" id="{FD6E3EFF-1A0E-B04A-A7A5-420FFF3F4E18}"/>
              </a:ext>
            </a:extLst>
          </p:cNvPr>
          <p:cNvSpPr txBox="1"/>
          <p:nvPr/>
        </p:nvSpPr>
        <p:spPr>
          <a:xfrm>
            <a:off x="25501188" y="21833690"/>
            <a:ext cx="6223975" cy="1384995"/>
          </a:xfrm>
          <a:prstGeom prst="rect">
            <a:avLst/>
          </a:prstGeom>
          <a:noFill/>
        </p:spPr>
        <p:txBody>
          <a:bodyPr wrap="square" rtlCol="0">
            <a:spAutoFit/>
          </a:bodyPr>
          <a:lstStyle/>
          <a:p>
            <a:r>
              <a:rPr lang="en-US" sz="2800" dirty="0"/>
              <a:t>FIGURE 8. Percent of frames physically interacted is negatively correlated with cooperative success rate across sessions.</a:t>
            </a:r>
          </a:p>
        </p:txBody>
      </p:sp>
      <p:pic>
        <p:nvPicPr>
          <p:cNvPr id="88" name="Picture 87">
            <a:extLst>
              <a:ext uri="{FF2B5EF4-FFF2-40B4-BE49-F238E27FC236}">
                <a16:creationId xmlns:a16="http://schemas.microsoft.com/office/drawing/2014/main" id="{CCC45127-FB59-5645-B451-7F67D90697EE}"/>
              </a:ext>
            </a:extLst>
          </p:cNvPr>
          <p:cNvPicPr>
            <a:picLocks noChangeAspect="1"/>
          </p:cNvPicPr>
          <p:nvPr/>
        </p:nvPicPr>
        <p:blipFill>
          <a:blip r:embed="rId5"/>
          <a:stretch>
            <a:fillRect/>
          </a:stretch>
        </p:blipFill>
        <p:spPr>
          <a:xfrm>
            <a:off x="18593608" y="17973971"/>
            <a:ext cx="3039633" cy="2582343"/>
          </a:xfrm>
          <a:prstGeom prst="rect">
            <a:avLst/>
          </a:prstGeom>
        </p:spPr>
      </p:pic>
      <p:sp>
        <p:nvSpPr>
          <p:cNvPr id="113" name="TextBox 112">
            <a:extLst>
              <a:ext uri="{FF2B5EF4-FFF2-40B4-BE49-F238E27FC236}">
                <a16:creationId xmlns:a16="http://schemas.microsoft.com/office/drawing/2014/main" id="{302557F3-2858-9649-8D3A-FFE8A84EE0C0}"/>
              </a:ext>
            </a:extLst>
          </p:cNvPr>
          <p:cNvSpPr txBox="1"/>
          <p:nvPr/>
        </p:nvSpPr>
        <p:spPr>
          <a:xfrm>
            <a:off x="13486159" y="29578351"/>
            <a:ext cx="6543030" cy="1384995"/>
          </a:xfrm>
          <a:prstGeom prst="rect">
            <a:avLst/>
          </a:prstGeom>
          <a:noFill/>
        </p:spPr>
        <p:txBody>
          <a:bodyPr wrap="square" rtlCol="0">
            <a:spAutoFit/>
          </a:bodyPr>
          <a:lstStyle/>
          <a:p>
            <a:r>
              <a:rPr lang="en-US" sz="2800" dirty="0"/>
              <a:t>Figure 9.  Unfamiliar rat pairs exhibit significantly lower gazing percentages than rat pairs who are training partners.`</a:t>
            </a:r>
          </a:p>
        </p:txBody>
      </p:sp>
      <p:sp>
        <p:nvSpPr>
          <p:cNvPr id="114" name="TextBox 113">
            <a:extLst>
              <a:ext uri="{FF2B5EF4-FFF2-40B4-BE49-F238E27FC236}">
                <a16:creationId xmlns:a16="http://schemas.microsoft.com/office/drawing/2014/main" id="{964AAC9B-84D0-CB43-9D84-72F9548BB999}"/>
              </a:ext>
            </a:extLst>
          </p:cNvPr>
          <p:cNvSpPr txBox="1"/>
          <p:nvPr/>
        </p:nvSpPr>
        <p:spPr>
          <a:xfrm>
            <a:off x="20120850" y="25462470"/>
            <a:ext cx="2975615" cy="5262979"/>
          </a:xfrm>
          <a:prstGeom prst="rect">
            <a:avLst/>
          </a:prstGeom>
          <a:noFill/>
        </p:spPr>
        <p:txBody>
          <a:bodyPr wrap="square" rtlCol="0">
            <a:spAutoFit/>
          </a:bodyPr>
          <a:lstStyle/>
          <a:p>
            <a:pPr algn="ctr"/>
            <a:r>
              <a:rPr lang="en-US" sz="2800" dirty="0"/>
              <a:t>FIGURE 10.</a:t>
            </a:r>
          </a:p>
          <a:p>
            <a:pPr algn="ctr"/>
            <a:r>
              <a:rPr lang="en-US" sz="2800" dirty="0"/>
              <a:t>Gazing decreases throughout training. </a:t>
            </a:r>
          </a:p>
          <a:p>
            <a:pPr algn="ctr"/>
            <a:r>
              <a:rPr lang="en-US" sz="2800" dirty="0"/>
              <a:t>Physical Interactions decrease throughout training. </a:t>
            </a:r>
          </a:p>
          <a:p>
            <a:pPr algn="ctr"/>
            <a:r>
              <a:rPr lang="en-US" sz="2800" dirty="0"/>
              <a:t>Success increases throughout training. </a:t>
            </a:r>
          </a:p>
        </p:txBody>
      </p:sp>
      <p:pic>
        <p:nvPicPr>
          <p:cNvPr id="91" name="Picture 90">
            <a:extLst>
              <a:ext uri="{FF2B5EF4-FFF2-40B4-BE49-F238E27FC236}">
                <a16:creationId xmlns:a16="http://schemas.microsoft.com/office/drawing/2014/main" id="{A3BC0EF4-E267-014C-B645-4D7F20959822}"/>
              </a:ext>
            </a:extLst>
          </p:cNvPr>
          <p:cNvPicPr>
            <a:picLocks noChangeAspect="1"/>
          </p:cNvPicPr>
          <p:nvPr/>
        </p:nvPicPr>
        <p:blipFill>
          <a:blip r:embed="rId6"/>
          <a:stretch>
            <a:fillRect/>
          </a:stretch>
        </p:blipFill>
        <p:spPr>
          <a:xfrm>
            <a:off x="21840259" y="18023642"/>
            <a:ext cx="3449202" cy="2342854"/>
          </a:xfrm>
          <a:prstGeom prst="rect">
            <a:avLst/>
          </a:prstGeom>
        </p:spPr>
      </p:pic>
      <p:sp>
        <p:nvSpPr>
          <p:cNvPr id="118" name="TextBox 117">
            <a:extLst>
              <a:ext uri="{FF2B5EF4-FFF2-40B4-BE49-F238E27FC236}">
                <a16:creationId xmlns:a16="http://schemas.microsoft.com/office/drawing/2014/main" id="{03128100-CD42-2446-993B-E329931BAF67}"/>
              </a:ext>
            </a:extLst>
          </p:cNvPr>
          <p:cNvSpPr txBox="1"/>
          <p:nvPr/>
        </p:nvSpPr>
        <p:spPr>
          <a:xfrm>
            <a:off x="18868629" y="20649458"/>
            <a:ext cx="2489589" cy="523220"/>
          </a:xfrm>
          <a:prstGeom prst="rect">
            <a:avLst/>
          </a:prstGeom>
          <a:noFill/>
        </p:spPr>
        <p:txBody>
          <a:bodyPr wrap="square" rtlCol="0">
            <a:spAutoFit/>
          </a:bodyPr>
          <a:lstStyle/>
          <a:p>
            <a:pPr algn="ctr"/>
            <a:r>
              <a:rPr lang="en-US" sz="2800" dirty="0"/>
              <a:t>Gazing</a:t>
            </a:r>
          </a:p>
        </p:txBody>
      </p:sp>
      <p:sp>
        <p:nvSpPr>
          <p:cNvPr id="119" name="TextBox 118">
            <a:extLst>
              <a:ext uri="{FF2B5EF4-FFF2-40B4-BE49-F238E27FC236}">
                <a16:creationId xmlns:a16="http://schemas.microsoft.com/office/drawing/2014/main" id="{6F3EE5C8-8171-5E44-899D-BC465A506193}"/>
              </a:ext>
            </a:extLst>
          </p:cNvPr>
          <p:cNvSpPr txBox="1"/>
          <p:nvPr/>
        </p:nvSpPr>
        <p:spPr>
          <a:xfrm>
            <a:off x="22315560" y="20443608"/>
            <a:ext cx="2489589" cy="954107"/>
          </a:xfrm>
          <a:prstGeom prst="rect">
            <a:avLst/>
          </a:prstGeom>
          <a:noFill/>
        </p:spPr>
        <p:txBody>
          <a:bodyPr wrap="square" rtlCol="0">
            <a:spAutoFit/>
          </a:bodyPr>
          <a:lstStyle/>
          <a:p>
            <a:pPr algn="ctr"/>
            <a:r>
              <a:rPr lang="en-US" sz="2800" dirty="0"/>
              <a:t>Physical Interaction</a:t>
            </a:r>
          </a:p>
        </p:txBody>
      </p:sp>
      <p:sp>
        <p:nvSpPr>
          <p:cNvPr id="120" name="TextBox 119">
            <a:extLst>
              <a:ext uri="{FF2B5EF4-FFF2-40B4-BE49-F238E27FC236}">
                <a16:creationId xmlns:a16="http://schemas.microsoft.com/office/drawing/2014/main" id="{30E942E5-DF97-DE40-9BA0-6E6D1E51F735}"/>
              </a:ext>
            </a:extLst>
          </p:cNvPr>
          <p:cNvSpPr txBox="1"/>
          <p:nvPr/>
        </p:nvSpPr>
        <p:spPr>
          <a:xfrm>
            <a:off x="18739138" y="21541302"/>
            <a:ext cx="6223975" cy="1969770"/>
          </a:xfrm>
          <a:prstGeom prst="rect">
            <a:avLst/>
          </a:prstGeom>
          <a:noFill/>
        </p:spPr>
        <p:txBody>
          <a:bodyPr wrap="square" rtlCol="0">
            <a:spAutoFit/>
          </a:bodyPr>
          <a:lstStyle/>
          <a:p>
            <a:r>
              <a:rPr lang="en-US" sz="2800" dirty="0"/>
              <a:t>Gazing defined as head base, nose vector intersecting other rat for 1/3+ seconds</a:t>
            </a:r>
          </a:p>
          <a:p>
            <a:endParaRPr lang="en-US" sz="800" dirty="0"/>
          </a:p>
          <a:p>
            <a:r>
              <a:rPr lang="en-US" sz="2800" dirty="0"/>
              <a:t>Interacting defined as close proximity for 1/3+ seconds</a:t>
            </a:r>
          </a:p>
        </p:txBody>
      </p:sp>
      <p:sp>
        <p:nvSpPr>
          <p:cNvPr id="123" name="TextBox 122">
            <a:extLst>
              <a:ext uri="{FF2B5EF4-FFF2-40B4-BE49-F238E27FC236}">
                <a16:creationId xmlns:a16="http://schemas.microsoft.com/office/drawing/2014/main" id="{A05928D0-90C3-4F4B-9FAA-82B4F04A582B}"/>
              </a:ext>
            </a:extLst>
          </p:cNvPr>
          <p:cNvSpPr txBox="1"/>
          <p:nvPr/>
        </p:nvSpPr>
        <p:spPr>
          <a:xfrm>
            <a:off x="32588350" y="18747672"/>
            <a:ext cx="10231722" cy="5424562"/>
          </a:xfrm>
          <a:prstGeom prst="rect">
            <a:avLst/>
          </a:prstGeom>
          <a:noFill/>
        </p:spPr>
        <p:txBody>
          <a:bodyPr wrap="square" rtlCol="0">
            <a:spAutoFit/>
          </a:bodyPr>
          <a:lstStyle/>
          <a:p>
            <a:r>
              <a:rPr lang="en-US" sz="3150" dirty="0">
                <a:solidFill>
                  <a:schemeClr val="tx1">
                    <a:lumMod val="95000"/>
                    <a:lumOff val="5000"/>
                  </a:schemeClr>
                </a:solidFill>
                <a:ea typeface="Avenir Book" charset="0"/>
                <a:cs typeface="Avenir Book" charset="0"/>
              </a:rPr>
              <a:t>Moving forward, we can compare the behaviors of strategies of the model with that of the experimental data and assess the extent to which the model captures the real results. </a:t>
            </a:r>
          </a:p>
          <a:p>
            <a:r>
              <a:rPr lang="en-US" sz="3150" dirty="0">
                <a:solidFill>
                  <a:schemeClr val="tx1">
                    <a:lumMod val="95000"/>
                    <a:lumOff val="5000"/>
                  </a:schemeClr>
                </a:solidFill>
                <a:ea typeface="Avenir Book" charset="0"/>
                <a:cs typeface="Avenir Book" charset="0"/>
              </a:rPr>
              <a:t>This will allow is to … </a:t>
            </a:r>
          </a:p>
          <a:p>
            <a:pPr marL="514350" indent="-514350">
              <a:buAutoNum type="arabicParenR"/>
            </a:pPr>
            <a:r>
              <a:rPr lang="en-US" sz="3150" dirty="0">
                <a:solidFill>
                  <a:schemeClr val="tx1">
                    <a:lumMod val="95000"/>
                    <a:lumOff val="5000"/>
                  </a:schemeClr>
                </a:solidFill>
                <a:ea typeface="Avenir Book" charset="0"/>
                <a:cs typeface="Avenir Book" charset="0"/>
              </a:rPr>
              <a:t>Gain an insight into the neural computations underlying the behaviors and strategies required for social cooperation. </a:t>
            </a:r>
          </a:p>
          <a:p>
            <a:pPr marL="514350" indent="-514350">
              <a:buAutoNum type="arabicParenR"/>
            </a:pPr>
            <a:r>
              <a:rPr lang="en-US" sz="3150" dirty="0">
                <a:solidFill>
                  <a:schemeClr val="tx1">
                    <a:lumMod val="95000"/>
                    <a:lumOff val="5000"/>
                  </a:schemeClr>
                </a:solidFill>
                <a:ea typeface="Avenir Book" charset="0"/>
                <a:cs typeface="Avenir Book" charset="0"/>
              </a:rPr>
              <a:t>Test the validity of RL models in studying social paradigms. </a:t>
            </a:r>
          </a:p>
          <a:p>
            <a:pPr marL="514350" indent="-514350">
              <a:buAutoNum type="arabicParenR"/>
            </a:pPr>
            <a:r>
              <a:rPr lang="en-US" sz="3150" dirty="0">
                <a:solidFill>
                  <a:schemeClr val="tx1">
                    <a:lumMod val="95000"/>
                    <a:lumOff val="5000"/>
                  </a:schemeClr>
                </a:solidFill>
                <a:ea typeface="Avenir Book" charset="0"/>
                <a:cs typeface="Avenir Book" charset="0"/>
              </a:rPr>
              <a:t>Once these models have been validated through behavioral and neural comparisons  it will allow us to more easily analyze future perturbations of the task.</a:t>
            </a:r>
          </a:p>
        </p:txBody>
      </p:sp>
      <p:pic>
        <p:nvPicPr>
          <p:cNvPr id="95" name="Picture 94">
            <a:extLst>
              <a:ext uri="{FF2B5EF4-FFF2-40B4-BE49-F238E27FC236}">
                <a16:creationId xmlns:a16="http://schemas.microsoft.com/office/drawing/2014/main" id="{DAC0E8A3-F4F9-EA4A-8854-29F5DBB2A1CC}"/>
              </a:ext>
            </a:extLst>
          </p:cNvPr>
          <p:cNvPicPr>
            <a:picLocks noChangeAspect="1"/>
          </p:cNvPicPr>
          <p:nvPr/>
        </p:nvPicPr>
        <p:blipFill>
          <a:blip r:embed="rId7"/>
          <a:stretch>
            <a:fillRect/>
          </a:stretch>
        </p:blipFill>
        <p:spPr>
          <a:xfrm>
            <a:off x="12700765" y="4951463"/>
            <a:ext cx="5787081" cy="3930128"/>
          </a:xfrm>
          <a:prstGeom prst="rect">
            <a:avLst/>
          </a:prstGeom>
        </p:spPr>
      </p:pic>
      <p:pic>
        <p:nvPicPr>
          <p:cNvPr id="26" name="Picture 25">
            <a:extLst>
              <a:ext uri="{FF2B5EF4-FFF2-40B4-BE49-F238E27FC236}">
                <a16:creationId xmlns:a16="http://schemas.microsoft.com/office/drawing/2014/main" id="{F95DDC88-EEBB-9842-A1E9-0240606951FA}"/>
              </a:ext>
            </a:extLst>
          </p:cNvPr>
          <p:cNvPicPr>
            <a:picLocks noChangeAspect="1"/>
          </p:cNvPicPr>
          <p:nvPr/>
        </p:nvPicPr>
        <p:blipFill>
          <a:blip r:embed="rId8"/>
          <a:stretch>
            <a:fillRect/>
          </a:stretch>
        </p:blipFill>
        <p:spPr>
          <a:xfrm>
            <a:off x="25460345" y="10310567"/>
            <a:ext cx="5998530" cy="4073727"/>
          </a:xfrm>
          <a:prstGeom prst="rect">
            <a:avLst/>
          </a:prstGeom>
        </p:spPr>
      </p:pic>
      <p:pic>
        <p:nvPicPr>
          <p:cNvPr id="43" name="Picture 42">
            <a:extLst>
              <a:ext uri="{FF2B5EF4-FFF2-40B4-BE49-F238E27FC236}">
                <a16:creationId xmlns:a16="http://schemas.microsoft.com/office/drawing/2014/main" id="{B2B76295-D137-BA42-9028-4D87C48A45DA}"/>
              </a:ext>
            </a:extLst>
          </p:cNvPr>
          <p:cNvPicPr>
            <a:picLocks noChangeAspect="1"/>
          </p:cNvPicPr>
          <p:nvPr/>
        </p:nvPicPr>
        <p:blipFill>
          <a:blip r:embed="rId9"/>
          <a:stretch>
            <a:fillRect/>
          </a:stretch>
        </p:blipFill>
        <p:spPr>
          <a:xfrm>
            <a:off x="12539039" y="10220978"/>
            <a:ext cx="5923253" cy="4022605"/>
          </a:xfrm>
          <a:prstGeom prst="rect">
            <a:avLst/>
          </a:prstGeom>
        </p:spPr>
      </p:pic>
      <p:pic>
        <p:nvPicPr>
          <p:cNvPr id="47" name="Picture 46">
            <a:extLst>
              <a:ext uri="{FF2B5EF4-FFF2-40B4-BE49-F238E27FC236}">
                <a16:creationId xmlns:a16="http://schemas.microsoft.com/office/drawing/2014/main" id="{A2A7B464-A033-DE4C-81C4-D741CC631A96}"/>
              </a:ext>
            </a:extLst>
          </p:cNvPr>
          <p:cNvPicPr>
            <a:picLocks noChangeAspect="1"/>
          </p:cNvPicPr>
          <p:nvPr/>
        </p:nvPicPr>
        <p:blipFill>
          <a:blip r:embed="rId10"/>
          <a:stretch>
            <a:fillRect/>
          </a:stretch>
        </p:blipFill>
        <p:spPr>
          <a:xfrm>
            <a:off x="18976950" y="4950116"/>
            <a:ext cx="5976090" cy="4058487"/>
          </a:xfrm>
          <a:prstGeom prst="rect">
            <a:avLst/>
          </a:prstGeom>
        </p:spPr>
      </p:pic>
      <p:pic>
        <p:nvPicPr>
          <p:cNvPr id="52" name="Picture 51">
            <a:extLst>
              <a:ext uri="{FF2B5EF4-FFF2-40B4-BE49-F238E27FC236}">
                <a16:creationId xmlns:a16="http://schemas.microsoft.com/office/drawing/2014/main" id="{A7F66EB3-B177-A344-8D49-C10419596B1A}"/>
              </a:ext>
            </a:extLst>
          </p:cNvPr>
          <p:cNvPicPr>
            <a:picLocks noChangeAspect="1"/>
          </p:cNvPicPr>
          <p:nvPr/>
        </p:nvPicPr>
        <p:blipFill>
          <a:blip r:embed="rId11"/>
          <a:stretch>
            <a:fillRect/>
          </a:stretch>
        </p:blipFill>
        <p:spPr>
          <a:xfrm>
            <a:off x="25383932" y="4904083"/>
            <a:ext cx="5856848" cy="3977508"/>
          </a:xfrm>
          <a:prstGeom prst="rect">
            <a:avLst/>
          </a:prstGeom>
        </p:spPr>
      </p:pic>
      <p:pic>
        <p:nvPicPr>
          <p:cNvPr id="56" name="Picture 55">
            <a:extLst>
              <a:ext uri="{FF2B5EF4-FFF2-40B4-BE49-F238E27FC236}">
                <a16:creationId xmlns:a16="http://schemas.microsoft.com/office/drawing/2014/main" id="{9B648330-3BDC-5E4C-8B93-32BAEE6622EF}"/>
              </a:ext>
            </a:extLst>
          </p:cNvPr>
          <p:cNvPicPr>
            <a:picLocks noChangeAspect="1"/>
          </p:cNvPicPr>
          <p:nvPr/>
        </p:nvPicPr>
        <p:blipFill>
          <a:blip r:embed="rId12"/>
          <a:stretch>
            <a:fillRect/>
          </a:stretch>
        </p:blipFill>
        <p:spPr>
          <a:xfrm>
            <a:off x="4989519" y="26053453"/>
            <a:ext cx="1008664" cy="820608"/>
          </a:xfrm>
          <a:prstGeom prst="rect">
            <a:avLst/>
          </a:prstGeom>
        </p:spPr>
      </p:pic>
      <p:sp>
        <p:nvSpPr>
          <p:cNvPr id="58" name="TextBox 57">
            <a:extLst>
              <a:ext uri="{FF2B5EF4-FFF2-40B4-BE49-F238E27FC236}">
                <a16:creationId xmlns:a16="http://schemas.microsoft.com/office/drawing/2014/main" id="{513C2F0C-DDFA-9343-8CA6-042236D7F5EC}"/>
              </a:ext>
            </a:extLst>
          </p:cNvPr>
          <p:cNvSpPr txBox="1"/>
          <p:nvPr/>
        </p:nvSpPr>
        <p:spPr>
          <a:xfrm>
            <a:off x="840429" y="25552571"/>
            <a:ext cx="5489845" cy="400110"/>
          </a:xfrm>
          <a:prstGeom prst="rect">
            <a:avLst/>
          </a:prstGeom>
          <a:solidFill>
            <a:schemeClr val="bg1"/>
          </a:solidFill>
        </p:spPr>
        <p:txBody>
          <a:bodyPr wrap="square" rtlCol="0">
            <a:spAutoFit/>
          </a:bodyPr>
          <a:lstStyle/>
          <a:p>
            <a:pPr algn="ctr"/>
            <a:r>
              <a:rPr lang="en-US" sz="2000" dirty="0">
                <a:latin typeface="+mj-lt"/>
              </a:rPr>
              <a:t>     Average Fiber Signal Around Lever Press</a:t>
            </a:r>
          </a:p>
        </p:txBody>
      </p:sp>
      <p:sp>
        <p:nvSpPr>
          <p:cNvPr id="92" name="TextBox 91">
            <a:extLst>
              <a:ext uri="{FF2B5EF4-FFF2-40B4-BE49-F238E27FC236}">
                <a16:creationId xmlns:a16="http://schemas.microsoft.com/office/drawing/2014/main" id="{619340E0-8317-CB48-9C1E-3FE7EDD0168F}"/>
              </a:ext>
            </a:extLst>
          </p:cNvPr>
          <p:cNvSpPr txBox="1"/>
          <p:nvPr/>
        </p:nvSpPr>
        <p:spPr>
          <a:xfrm rot="16200000">
            <a:off x="-1419853" y="27685778"/>
            <a:ext cx="4680520" cy="369332"/>
          </a:xfrm>
          <a:prstGeom prst="rect">
            <a:avLst/>
          </a:prstGeom>
          <a:solidFill>
            <a:schemeClr val="bg1"/>
          </a:solidFill>
        </p:spPr>
        <p:txBody>
          <a:bodyPr wrap="square" rtlCol="0">
            <a:spAutoFit/>
          </a:bodyPr>
          <a:lstStyle/>
          <a:p>
            <a:pPr algn="ctr"/>
            <a:r>
              <a:rPr lang="en-US" sz="1800" dirty="0">
                <a:latin typeface="+mj-lt"/>
              </a:rPr>
              <a:t>Signal</a:t>
            </a:r>
          </a:p>
        </p:txBody>
      </p:sp>
      <p:sp>
        <p:nvSpPr>
          <p:cNvPr id="93" name="TextBox 92">
            <a:extLst>
              <a:ext uri="{FF2B5EF4-FFF2-40B4-BE49-F238E27FC236}">
                <a16:creationId xmlns:a16="http://schemas.microsoft.com/office/drawing/2014/main" id="{B05F6C9B-DA1E-C446-AE25-7401A229C2C4}"/>
              </a:ext>
            </a:extLst>
          </p:cNvPr>
          <p:cNvSpPr txBox="1"/>
          <p:nvPr/>
        </p:nvSpPr>
        <p:spPr>
          <a:xfrm>
            <a:off x="1122041" y="29714738"/>
            <a:ext cx="5177753" cy="369332"/>
          </a:xfrm>
          <a:prstGeom prst="rect">
            <a:avLst/>
          </a:prstGeom>
          <a:solidFill>
            <a:schemeClr val="bg1"/>
          </a:solidFill>
        </p:spPr>
        <p:txBody>
          <a:bodyPr wrap="square" rtlCol="0">
            <a:spAutoFit/>
          </a:bodyPr>
          <a:lstStyle/>
          <a:p>
            <a:pPr algn="ctr"/>
            <a:r>
              <a:rPr lang="en-US" sz="1800" dirty="0">
                <a:latin typeface="+mj-lt"/>
              </a:rPr>
              <a:t>Time Point</a:t>
            </a:r>
          </a:p>
        </p:txBody>
      </p:sp>
      <p:pic>
        <p:nvPicPr>
          <p:cNvPr id="62" name="Picture 61">
            <a:extLst>
              <a:ext uri="{FF2B5EF4-FFF2-40B4-BE49-F238E27FC236}">
                <a16:creationId xmlns:a16="http://schemas.microsoft.com/office/drawing/2014/main" id="{18EF6E5C-01B1-6843-839E-5D3D75E49DEF}"/>
              </a:ext>
            </a:extLst>
          </p:cNvPr>
          <p:cNvPicPr>
            <a:picLocks noChangeAspect="1"/>
          </p:cNvPicPr>
          <p:nvPr/>
        </p:nvPicPr>
        <p:blipFill>
          <a:blip r:embed="rId13"/>
          <a:stretch>
            <a:fillRect/>
          </a:stretch>
        </p:blipFill>
        <p:spPr>
          <a:xfrm>
            <a:off x="6231682" y="25881942"/>
            <a:ext cx="168475" cy="3832795"/>
          </a:xfrm>
          <a:prstGeom prst="rect">
            <a:avLst/>
          </a:prstGeom>
        </p:spPr>
      </p:pic>
      <p:pic>
        <p:nvPicPr>
          <p:cNvPr id="72" name="Picture 71">
            <a:extLst>
              <a:ext uri="{FF2B5EF4-FFF2-40B4-BE49-F238E27FC236}">
                <a16:creationId xmlns:a16="http://schemas.microsoft.com/office/drawing/2014/main" id="{7A41A8CA-146A-894E-90D3-F83CEF6C8987}"/>
              </a:ext>
            </a:extLst>
          </p:cNvPr>
          <p:cNvPicPr>
            <a:picLocks noChangeAspect="1"/>
          </p:cNvPicPr>
          <p:nvPr/>
        </p:nvPicPr>
        <p:blipFill>
          <a:blip r:embed="rId14"/>
          <a:stretch>
            <a:fillRect/>
          </a:stretch>
        </p:blipFill>
        <p:spPr>
          <a:xfrm>
            <a:off x="25383932" y="17526366"/>
            <a:ext cx="6002839" cy="4287742"/>
          </a:xfrm>
          <a:prstGeom prst="rect">
            <a:avLst/>
          </a:prstGeom>
        </p:spPr>
      </p:pic>
      <p:pic>
        <p:nvPicPr>
          <p:cNvPr id="75" name="Picture 74">
            <a:extLst>
              <a:ext uri="{FF2B5EF4-FFF2-40B4-BE49-F238E27FC236}">
                <a16:creationId xmlns:a16="http://schemas.microsoft.com/office/drawing/2014/main" id="{2703E277-A12B-6546-8AEF-2E7467E7A459}"/>
              </a:ext>
            </a:extLst>
          </p:cNvPr>
          <p:cNvPicPr>
            <a:picLocks noChangeAspect="1"/>
          </p:cNvPicPr>
          <p:nvPr/>
        </p:nvPicPr>
        <p:blipFill>
          <a:blip r:embed="rId15"/>
          <a:stretch>
            <a:fillRect/>
          </a:stretch>
        </p:blipFill>
        <p:spPr>
          <a:xfrm>
            <a:off x="12477976" y="17521831"/>
            <a:ext cx="5922395" cy="4230282"/>
          </a:xfrm>
          <a:prstGeom prst="rect">
            <a:avLst/>
          </a:prstGeom>
        </p:spPr>
      </p:pic>
      <p:pic>
        <p:nvPicPr>
          <p:cNvPr id="79" name="Picture 78">
            <a:extLst>
              <a:ext uri="{FF2B5EF4-FFF2-40B4-BE49-F238E27FC236}">
                <a16:creationId xmlns:a16="http://schemas.microsoft.com/office/drawing/2014/main" id="{B10644E7-CEF5-DE4D-823F-77B952786CBD}"/>
              </a:ext>
            </a:extLst>
          </p:cNvPr>
          <p:cNvPicPr>
            <a:picLocks noChangeAspect="1"/>
          </p:cNvPicPr>
          <p:nvPr/>
        </p:nvPicPr>
        <p:blipFill>
          <a:blip r:embed="rId16"/>
          <a:stretch>
            <a:fillRect/>
          </a:stretch>
        </p:blipFill>
        <p:spPr>
          <a:xfrm>
            <a:off x="12609373" y="24762852"/>
            <a:ext cx="7480614" cy="4733309"/>
          </a:xfrm>
          <a:prstGeom prst="rect">
            <a:avLst/>
          </a:prstGeom>
        </p:spPr>
      </p:pic>
      <p:sp>
        <p:nvSpPr>
          <p:cNvPr id="108" name="Rectangle 107">
            <a:extLst>
              <a:ext uri="{FF2B5EF4-FFF2-40B4-BE49-F238E27FC236}">
                <a16:creationId xmlns:a16="http://schemas.microsoft.com/office/drawing/2014/main" id="{6BF3D261-FC53-8645-88D1-FD09D121DD46}"/>
              </a:ext>
            </a:extLst>
          </p:cNvPr>
          <p:cNvSpPr/>
          <p:nvPr/>
        </p:nvSpPr>
        <p:spPr>
          <a:xfrm>
            <a:off x="23075379" y="25163616"/>
            <a:ext cx="8265040" cy="56241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https://lh7-rt.googleusercontent.com/slidesz/AGV_vUdUrvtVUmlGBZYm3lZsxXpO3ecaNo30W39uE5C583L5GeRpzfK14jMKDYZAPkUnqGasdJnvF2_H6Xzt7epsgwLuwDokpQCkgCtjFvO7IEm7YV5_6BL3ysIjSzwQK9S0Nwp6ZgSVgg=s2048?key=t3pgaYf0v6mBU_Wnc7Phyg">
            <a:extLst>
              <a:ext uri="{FF2B5EF4-FFF2-40B4-BE49-F238E27FC236}">
                <a16:creationId xmlns:a16="http://schemas.microsoft.com/office/drawing/2014/main" id="{2955E073-0750-174D-ADDC-5EDDBAF63DF8}"/>
              </a:ext>
            </a:extLst>
          </p:cNvPr>
          <p:cNvPicPr>
            <a:picLocks noChangeAspect="1" noChangeArrowheads="1"/>
          </p:cNvPicPr>
          <p:nvPr/>
        </p:nvPicPr>
        <p:blipFill rotWithShape="1">
          <a:blip r:embed="rId17">
            <a:extLst>
              <a:ext uri="{28A0092B-C50C-407E-A947-70E740481C1C}">
                <a14:useLocalDpi xmlns:a14="http://schemas.microsoft.com/office/drawing/2010/main" val="0"/>
              </a:ext>
            </a:extLst>
          </a:blip>
          <a:srcRect r="38071"/>
          <a:stretch/>
        </p:blipFill>
        <p:spPr bwMode="auto">
          <a:xfrm>
            <a:off x="22034824" y="10563518"/>
            <a:ext cx="3163288" cy="2436742"/>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81">
            <a:extLst>
              <a:ext uri="{FF2B5EF4-FFF2-40B4-BE49-F238E27FC236}">
                <a16:creationId xmlns:a16="http://schemas.microsoft.com/office/drawing/2014/main" id="{E8ECDF28-D15A-0C49-B50C-C97ACAD0F77D}"/>
              </a:ext>
            </a:extLst>
          </p:cNvPr>
          <p:cNvPicPr>
            <a:picLocks noChangeAspect="1"/>
          </p:cNvPicPr>
          <p:nvPr/>
        </p:nvPicPr>
        <p:blipFill>
          <a:blip r:embed="rId18"/>
          <a:stretch>
            <a:fillRect/>
          </a:stretch>
        </p:blipFill>
        <p:spPr>
          <a:xfrm>
            <a:off x="18366994" y="10476535"/>
            <a:ext cx="3262895" cy="2534481"/>
          </a:xfrm>
          <a:prstGeom prst="rect">
            <a:avLst/>
          </a:prstGeom>
        </p:spPr>
      </p:pic>
      <p:sp>
        <p:nvSpPr>
          <p:cNvPr id="115" name="TextBox 114">
            <a:extLst>
              <a:ext uri="{FF2B5EF4-FFF2-40B4-BE49-F238E27FC236}">
                <a16:creationId xmlns:a16="http://schemas.microsoft.com/office/drawing/2014/main" id="{8E2F358C-D85A-1D4E-9D86-CF8CB42A66E6}"/>
              </a:ext>
            </a:extLst>
          </p:cNvPr>
          <p:cNvSpPr txBox="1"/>
          <p:nvPr/>
        </p:nvSpPr>
        <p:spPr>
          <a:xfrm>
            <a:off x="22179885" y="13026802"/>
            <a:ext cx="2873559" cy="523220"/>
          </a:xfrm>
          <a:prstGeom prst="rect">
            <a:avLst/>
          </a:prstGeom>
          <a:noFill/>
        </p:spPr>
        <p:txBody>
          <a:bodyPr wrap="square" rtlCol="0">
            <a:spAutoFit/>
          </a:bodyPr>
          <a:lstStyle/>
          <a:p>
            <a:pPr algn="ctr"/>
            <a:r>
              <a:rPr lang="en-US" sz="2800" dirty="0"/>
              <a:t>Waiting at Levers</a:t>
            </a:r>
          </a:p>
        </p:txBody>
      </p:sp>
      <p:sp>
        <p:nvSpPr>
          <p:cNvPr id="116" name="TextBox 115">
            <a:extLst>
              <a:ext uri="{FF2B5EF4-FFF2-40B4-BE49-F238E27FC236}">
                <a16:creationId xmlns:a16="http://schemas.microsoft.com/office/drawing/2014/main" id="{B77EAC1D-298C-2540-B7AA-F9CBC741C22E}"/>
              </a:ext>
            </a:extLst>
          </p:cNvPr>
          <p:cNvSpPr txBox="1"/>
          <p:nvPr/>
        </p:nvSpPr>
        <p:spPr>
          <a:xfrm>
            <a:off x="18639002" y="13020054"/>
            <a:ext cx="2489589" cy="523220"/>
          </a:xfrm>
          <a:prstGeom prst="rect">
            <a:avLst/>
          </a:prstGeom>
          <a:noFill/>
        </p:spPr>
        <p:txBody>
          <a:bodyPr wrap="square" rtlCol="0">
            <a:spAutoFit/>
          </a:bodyPr>
          <a:lstStyle/>
          <a:p>
            <a:pPr algn="ctr"/>
            <a:r>
              <a:rPr lang="en-US" sz="2800" dirty="0"/>
              <a:t>Synchronization</a:t>
            </a:r>
          </a:p>
        </p:txBody>
      </p:sp>
      <p:pic>
        <p:nvPicPr>
          <p:cNvPr id="89" name="Picture 88">
            <a:extLst>
              <a:ext uri="{FF2B5EF4-FFF2-40B4-BE49-F238E27FC236}">
                <a16:creationId xmlns:a16="http://schemas.microsoft.com/office/drawing/2014/main" id="{DEE0F130-41CF-EC48-BEB1-35B8A463A469}"/>
              </a:ext>
            </a:extLst>
          </p:cNvPr>
          <p:cNvPicPr>
            <a:picLocks noChangeAspect="1"/>
          </p:cNvPicPr>
          <p:nvPr/>
        </p:nvPicPr>
        <p:blipFill>
          <a:blip r:embed="rId19"/>
          <a:stretch>
            <a:fillRect/>
          </a:stretch>
        </p:blipFill>
        <p:spPr>
          <a:xfrm>
            <a:off x="19797369" y="13620386"/>
            <a:ext cx="4065230" cy="2035676"/>
          </a:xfrm>
          <a:prstGeom prst="rect">
            <a:avLst/>
          </a:prstGeom>
        </p:spPr>
      </p:pic>
      <p:sp>
        <p:nvSpPr>
          <p:cNvPr id="117" name="TextBox 116">
            <a:extLst>
              <a:ext uri="{FF2B5EF4-FFF2-40B4-BE49-F238E27FC236}">
                <a16:creationId xmlns:a16="http://schemas.microsoft.com/office/drawing/2014/main" id="{DCB0C5D7-77BF-6940-98D7-42AB4370E2D8}"/>
              </a:ext>
            </a:extLst>
          </p:cNvPr>
          <p:cNvSpPr txBox="1"/>
          <p:nvPr/>
        </p:nvSpPr>
        <p:spPr>
          <a:xfrm>
            <a:off x="20075348" y="15661040"/>
            <a:ext cx="3507679" cy="523220"/>
          </a:xfrm>
          <a:prstGeom prst="rect">
            <a:avLst/>
          </a:prstGeom>
          <a:noFill/>
        </p:spPr>
        <p:txBody>
          <a:bodyPr wrap="square" rtlCol="0">
            <a:spAutoFit/>
          </a:bodyPr>
          <a:lstStyle/>
          <a:p>
            <a:pPr algn="ctr"/>
            <a:r>
              <a:rPr lang="en-US" sz="2800" dirty="0"/>
              <a:t>Waiting Before Press</a:t>
            </a:r>
          </a:p>
        </p:txBody>
      </p:sp>
    </p:spTree>
    <p:extLst>
      <p:ext uri="{BB962C8B-B14F-4D97-AF65-F5344CB8AC3E}">
        <p14:creationId xmlns:p14="http://schemas.microsoft.com/office/powerpoint/2010/main" val="804811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Box 99"/>
          <p:cNvSpPr txBox="1"/>
          <p:nvPr/>
        </p:nvSpPr>
        <p:spPr>
          <a:xfrm>
            <a:off x="1122041" y="4595965"/>
            <a:ext cx="10058400" cy="8710077"/>
          </a:xfrm>
          <a:prstGeom prst="rect">
            <a:avLst/>
          </a:prstGeom>
          <a:noFill/>
        </p:spPr>
        <p:txBody>
          <a:bodyPr wrap="square" rtlCol="0">
            <a:spAutoFit/>
          </a:bodyPr>
          <a:lstStyle/>
          <a:p>
            <a:r>
              <a:rPr lang="en-US" sz="3200" dirty="0"/>
              <a:t>Understanding the neural mechanisms that drive social cooperation is crucial for advancing our knowledge of social behavior and developing treatments for conditions such as autism spectrum disorder and early-life stress. Animals models such as rats can be used to investigate these mechanisms [1], though their behavioral variability makes analysis inherently challenging. While reinforcement learning (RL) has emerged as a promising framework for modeling animal behavior, multi-agent RL algorithms have not yet been applied to the study of social cooperation. </a:t>
            </a:r>
          </a:p>
          <a:p>
            <a:endParaRPr lang="en-US" sz="3200" dirty="0"/>
          </a:p>
          <a:p>
            <a:r>
              <a:rPr lang="en-US" sz="3200" dirty="0"/>
              <a:t>In order to test the validity of RL, we used experimental data of a freely behaving cooperative task in rats from Jane Taylor’s Lab to attempt to analyze the extent to which the models capture animal behavior.</a:t>
            </a:r>
          </a:p>
          <a:p>
            <a:br>
              <a:rPr lang="en-US" sz="4000" dirty="0"/>
            </a:br>
            <a:endParaRPr lang="en-US" sz="4000" dirty="0">
              <a:solidFill>
                <a:schemeClr val="tx1">
                  <a:lumMod val="95000"/>
                  <a:lumOff val="5000"/>
                </a:schemeClr>
              </a:solidFill>
              <a:ea typeface="Avenir Book" charset="0"/>
              <a:cs typeface="Avenir Book" charset="0"/>
            </a:endParaRPr>
          </a:p>
        </p:txBody>
      </p:sp>
      <p:sp>
        <p:nvSpPr>
          <p:cNvPr id="4" name="Rectangle 3"/>
          <p:cNvSpPr/>
          <p:nvPr/>
        </p:nvSpPr>
        <p:spPr>
          <a:xfrm>
            <a:off x="0" y="0"/>
            <a:ext cx="43891200" cy="2057400"/>
          </a:xfrm>
          <a:prstGeom prst="rect">
            <a:avLst/>
          </a:prstGeom>
          <a:solidFill>
            <a:srgbClr val="3823F2"/>
          </a:solidFill>
          <a:ln>
            <a:solidFill>
              <a:srgbClr val="382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0" b="1" dirty="0">
                <a:latin typeface="Avenir Book" charset="0"/>
                <a:ea typeface="Avenir Book" charset="0"/>
                <a:cs typeface="Avenir Book" charset="0"/>
              </a:rPr>
              <a:t>A Computational Framework for Studying Social Cooperation in Rats</a:t>
            </a:r>
            <a:endParaRPr lang="en-US" sz="9000" dirty="0">
              <a:latin typeface="Avenir Book" charset="0"/>
              <a:ea typeface="Avenir Book" charset="0"/>
              <a:cs typeface="Avenir Book" charset="0"/>
            </a:endParaRPr>
          </a:p>
        </p:txBody>
      </p:sp>
      <p:sp>
        <p:nvSpPr>
          <p:cNvPr id="5" name="Rectangle 4"/>
          <p:cNvSpPr/>
          <p:nvPr/>
        </p:nvSpPr>
        <p:spPr>
          <a:xfrm>
            <a:off x="0" y="2057400"/>
            <a:ext cx="43891200" cy="11430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0" dirty="0">
                <a:latin typeface="Avenir Book" charset="0"/>
                <a:ea typeface="Avenir Book" charset="0"/>
                <a:cs typeface="Avenir Book" charset="0"/>
              </a:rPr>
              <a:t>      David Backer Peral	                                                                                                 Wu Tsai Institute, Yale University</a:t>
            </a:r>
          </a:p>
        </p:txBody>
      </p:sp>
      <p:sp>
        <p:nvSpPr>
          <p:cNvPr id="6" name="Rectangle 5"/>
          <p:cNvSpPr/>
          <p:nvPr/>
        </p:nvSpPr>
        <p:spPr>
          <a:xfrm>
            <a:off x="0" y="32004000"/>
            <a:ext cx="43891200" cy="914400"/>
          </a:xfrm>
          <a:prstGeom prst="rect">
            <a:avLst/>
          </a:prstGeom>
          <a:solidFill>
            <a:srgbClr val="382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1" name="Rectangle 10"/>
          <p:cNvSpPr/>
          <p:nvPr/>
        </p:nvSpPr>
        <p:spPr>
          <a:xfrm>
            <a:off x="0" y="31775400"/>
            <a:ext cx="43891200" cy="2286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2" name="Rectangle 11"/>
          <p:cNvSpPr/>
          <p:nvPr/>
        </p:nvSpPr>
        <p:spPr>
          <a:xfrm>
            <a:off x="32319804" y="3886200"/>
            <a:ext cx="10881360" cy="761486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12279679" y="3886200"/>
            <a:ext cx="19399855" cy="1082336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85798" y="3886200"/>
            <a:ext cx="10881360" cy="842908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685798" y="12914032"/>
            <a:ext cx="10881360" cy="11353074"/>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2339075" y="15450842"/>
            <a:ext cx="19399855" cy="670708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32319804" y="12055228"/>
            <a:ext cx="10881360" cy="12210635"/>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32319804" y="24865849"/>
            <a:ext cx="10881360" cy="6179687"/>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333749" y="342935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Introduction</a:t>
            </a:r>
          </a:p>
        </p:txBody>
      </p:sp>
      <p:sp>
        <p:nvSpPr>
          <p:cNvPr id="32" name="TextBox 31"/>
          <p:cNvSpPr txBox="1"/>
          <p:nvPr/>
        </p:nvSpPr>
        <p:spPr>
          <a:xfrm>
            <a:off x="3988154" y="12439226"/>
            <a:ext cx="385762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Methods</a:t>
            </a:r>
          </a:p>
        </p:txBody>
      </p:sp>
      <p:sp>
        <p:nvSpPr>
          <p:cNvPr id="34" name="TextBox 33"/>
          <p:cNvSpPr txBox="1"/>
          <p:nvPr/>
        </p:nvSpPr>
        <p:spPr>
          <a:xfrm>
            <a:off x="17589570" y="3424115"/>
            <a:ext cx="878006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Cooperative Strategies</a:t>
            </a:r>
          </a:p>
        </p:txBody>
      </p:sp>
      <p:sp>
        <p:nvSpPr>
          <p:cNvPr id="36" name="TextBox 35"/>
          <p:cNvSpPr txBox="1"/>
          <p:nvPr/>
        </p:nvSpPr>
        <p:spPr>
          <a:xfrm>
            <a:off x="33449920" y="3463341"/>
            <a:ext cx="8621127"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Behavioral Conclusions</a:t>
            </a:r>
          </a:p>
        </p:txBody>
      </p:sp>
      <p:sp>
        <p:nvSpPr>
          <p:cNvPr id="37" name="TextBox 36"/>
          <p:cNvSpPr txBox="1"/>
          <p:nvPr/>
        </p:nvSpPr>
        <p:spPr>
          <a:xfrm>
            <a:off x="34007830" y="11790728"/>
            <a:ext cx="7947305"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Modeling Approach</a:t>
            </a:r>
          </a:p>
        </p:txBody>
      </p:sp>
      <p:sp>
        <p:nvSpPr>
          <p:cNvPr id="38" name="TextBox 37"/>
          <p:cNvSpPr txBox="1"/>
          <p:nvPr/>
        </p:nvSpPr>
        <p:spPr>
          <a:xfrm>
            <a:off x="34929885" y="2434768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References</a:t>
            </a:r>
          </a:p>
        </p:txBody>
      </p:sp>
      <p:sp>
        <p:nvSpPr>
          <p:cNvPr id="42" name="TextBox 41"/>
          <p:cNvSpPr txBox="1"/>
          <p:nvPr/>
        </p:nvSpPr>
        <p:spPr>
          <a:xfrm>
            <a:off x="1099711" y="13464148"/>
            <a:ext cx="10230898" cy="10802957"/>
          </a:xfrm>
          <a:prstGeom prst="rect">
            <a:avLst/>
          </a:prstGeom>
          <a:noFill/>
        </p:spPr>
        <p:txBody>
          <a:bodyPr wrap="square" rtlCol="0">
            <a:spAutoFit/>
          </a:bodyPr>
          <a:lstStyle/>
          <a:p>
            <a:r>
              <a:rPr lang="en-US" sz="3200" u="sng" dirty="0">
                <a:solidFill>
                  <a:schemeClr val="tx1">
                    <a:lumMod val="95000"/>
                    <a:lumOff val="5000"/>
                  </a:schemeClr>
                </a:solidFill>
                <a:ea typeface="Avenir Book" charset="0"/>
                <a:cs typeface="Avenir Book" charset="0"/>
              </a:rPr>
              <a:t>Training:</a:t>
            </a:r>
            <a:r>
              <a:rPr lang="en-US" sz="3200" dirty="0">
                <a:solidFill>
                  <a:schemeClr val="tx1">
                    <a:lumMod val="95000"/>
                    <a:lumOff val="5000"/>
                  </a:schemeClr>
                </a:solidFill>
                <a:ea typeface="Avenir Book" charset="0"/>
                <a:cs typeface="Avenir Book" charset="0"/>
              </a:rPr>
              <a:t> </a:t>
            </a:r>
          </a:p>
          <a:p>
            <a:pPr marL="457200" indent="-457200">
              <a:buFont typeface="Wingdings" pitchFamily="2" charset="2"/>
              <a:buChar char="v"/>
            </a:pPr>
            <a:r>
              <a:rPr lang="en-US" sz="3000" dirty="0"/>
              <a:t>Pavlovian Conditioning – Associate sound queue with reward</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Instrumental Training </a:t>
            </a:r>
            <a:r>
              <a:rPr lang="en-US" sz="3000" dirty="0"/>
              <a:t>– Associate lever press at sound queue with reward</a:t>
            </a:r>
            <a:endParaRPr lang="en-US" sz="32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Sessions:</a:t>
            </a:r>
          </a:p>
          <a:p>
            <a:pPr marL="457200" indent="-457200">
              <a:buFont typeface="Wingdings" pitchFamily="2" charset="2"/>
              <a:buChar char="v"/>
            </a:pPr>
            <a:r>
              <a:rPr lang="en-US" sz="3000" dirty="0"/>
              <a:t>Two rats in a cage with two levers on the left side and two reward dispensers on the right side with barriers in between</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Rats rewarded if levers pressed within 1 second of each other</a:t>
            </a: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endParaRPr lang="en-US" sz="4000" dirty="0">
              <a:solidFill>
                <a:schemeClr val="tx1">
                  <a:lumMod val="95000"/>
                  <a:lumOff val="5000"/>
                </a:schemeClr>
              </a:solidFill>
              <a:ea typeface="Avenir Book" charset="0"/>
              <a:cs typeface="Avenir Book" charset="0"/>
            </a:endParaRPr>
          </a:p>
          <a:p>
            <a:endParaRPr lang="en-US" sz="4000" dirty="0">
              <a:solidFill>
                <a:schemeClr val="tx1">
                  <a:lumMod val="95000"/>
                  <a:lumOff val="5000"/>
                </a:schemeClr>
              </a:solidFill>
              <a:ea typeface="Avenir Book" charset="0"/>
              <a:cs typeface="Avenir Book" charset="0"/>
            </a:endParaRPr>
          </a:p>
          <a:p>
            <a:endParaRPr lang="en-US" sz="24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Experimental Modifications:</a:t>
            </a:r>
            <a:endParaRPr lang="en-US" sz="3200" dirty="0">
              <a:solidFill>
                <a:schemeClr val="tx1">
                  <a:lumMod val="95000"/>
                  <a:lumOff val="5000"/>
                </a:schemeClr>
              </a:solidFill>
              <a:ea typeface="Avenir Book" charset="0"/>
              <a:cs typeface="Avenir Book" charset="0"/>
            </a:endParaRP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Training Partners </a:t>
            </a:r>
            <a:r>
              <a:rPr lang="en-US" sz="3000" dirty="0"/>
              <a:t>– pairs of rats that have trained together</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Unfamiliar </a:t>
            </a:r>
            <a:r>
              <a:rPr lang="en-US" sz="3000" dirty="0"/>
              <a:t>– pairs of rats that have been trained but have not seen current partner</a:t>
            </a:r>
            <a:endParaRPr lang="en-US" sz="3000" dirty="0">
              <a:solidFill>
                <a:schemeClr val="tx1">
                  <a:lumMod val="95000"/>
                  <a:lumOff val="5000"/>
                </a:schemeClr>
              </a:solidFill>
              <a:ea typeface="Avenir Book" charset="0"/>
              <a:cs typeface="Avenir Book" charset="0"/>
            </a:endParaRPr>
          </a:p>
        </p:txBody>
      </p:sp>
      <p:sp>
        <p:nvSpPr>
          <p:cNvPr id="57" name="TextBox 56"/>
          <p:cNvSpPr txBox="1"/>
          <p:nvPr/>
        </p:nvSpPr>
        <p:spPr>
          <a:xfrm>
            <a:off x="36082224" y="32085825"/>
            <a:ext cx="7681695" cy="707886"/>
          </a:xfrm>
          <a:prstGeom prst="rect">
            <a:avLst/>
          </a:prstGeom>
          <a:noFill/>
        </p:spPr>
        <p:txBody>
          <a:bodyPr wrap="square" rtlCol="0">
            <a:spAutoFit/>
          </a:bodyPr>
          <a:lstStyle/>
          <a:p>
            <a:pPr algn="ctr"/>
            <a:r>
              <a:rPr lang="en-US" sz="4000" spc="300" dirty="0">
                <a:solidFill>
                  <a:schemeClr val="bg1"/>
                </a:solidFill>
                <a:latin typeface="Avenir Book" charset="0"/>
                <a:ea typeface="Avenir Book" charset="0"/>
                <a:cs typeface="Avenir Book" charset="0"/>
              </a:rPr>
              <a:t>david.backerperal@yale.edu</a:t>
            </a:r>
          </a:p>
        </p:txBody>
      </p:sp>
      <p:sp>
        <p:nvSpPr>
          <p:cNvPr id="35" name="TextBox 34"/>
          <p:cNvSpPr txBox="1"/>
          <p:nvPr/>
        </p:nvSpPr>
        <p:spPr>
          <a:xfrm>
            <a:off x="15760031" y="14999685"/>
            <a:ext cx="12371133"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How Behaviors Influence Success</a:t>
            </a:r>
          </a:p>
        </p:txBody>
      </p:sp>
      <p:sp>
        <p:nvSpPr>
          <p:cNvPr id="146" name="TextBox 145"/>
          <p:cNvSpPr txBox="1"/>
          <p:nvPr/>
        </p:nvSpPr>
        <p:spPr>
          <a:xfrm>
            <a:off x="32645459" y="25342219"/>
            <a:ext cx="9974645" cy="2800767"/>
          </a:xfrm>
          <a:prstGeom prst="rect">
            <a:avLst/>
          </a:prstGeom>
          <a:noFill/>
        </p:spPr>
        <p:txBody>
          <a:bodyPr wrap="square" rtlCol="0">
            <a:spAutoFit/>
          </a:bodyPr>
          <a:lstStyle/>
          <a:p>
            <a:r>
              <a:rPr lang="en-US" sz="2400" dirty="0"/>
              <a:t>[1] Allsop, S. A., Wichmann, R., Mills, F., et al. (2018). Corticoamygdala transfer of socially derived information gates observational learning. </a:t>
            </a:r>
            <a:r>
              <a:rPr lang="en-US" sz="2400" i="1" dirty="0"/>
              <a:t>Cell</a:t>
            </a:r>
            <a:r>
              <a:rPr lang="en-US" sz="2400" dirty="0"/>
              <a:t>, </a:t>
            </a:r>
            <a:r>
              <a:rPr lang="en-US" sz="2400" i="1" dirty="0"/>
              <a:t>173</a:t>
            </a:r>
            <a:r>
              <a:rPr lang="en-US" sz="2400" dirty="0"/>
              <a:t>(6), 1329–1342.e18. </a:t>
            </a:r>
            <a:r>
              <a:rPr lang="en-US" sz="2400" dirty="0">
                <a:hlinkClick r:id="rId2"/>
              </a:rPr>
              <a:t>https://doi.org/10.1016/j.cell.2018.04.004</a:t>
            </a:r>
            <a:endParaRPr lang="en-US" sz="2400" dirty="0"/>
          </a:p>
          <a:p>
            <a:endParaRPr lang="en-US" sz="800" dirty="0"/>
          </a:p>
          <a:p>
            <a:r>
              <a:rPr lang="en-US" sz="2400" dirty="0"/>
              <a:t>[2] Lowe, R., Wu, Y., Tamar, A., Harb, J., Abbeel, P., &amp; Mordatch, I. (2017). </a:t>
            </a:r>
            <a:r>
              <a:rPr lang="en-US" sz="2400" i="1" dirty="0"/>
              <a:t>Multi-agent actor-critic for mixed cooperative-competitive environments</a:t>
            </a:r>
            <a:r>
              <a:rPr lang="en-US" sz="2400" dirty="0"/>
              <a:t>. arXiv:1706.02275</a:t>
            </a:r>
          </a:p>
          <a:p>
            <a:pPr marL="514350" indent="-514350">
              <a:buFont typeface="+mj-lt"/>
              <a:buAutoNum type="arabicPeriod"/>
            </a:pPr>
            <a:endParaRPr lang="en-US" sz="2400" dirty="0">
              <a:solidFill>
                <a:schemeClr val="tx1">
                  <a:lumMod val="95000"/>
                  <a:lumOff val="5000"/>
                </a:schemeClr>
              </a:solidFill>
              <a:latin typeface="Avenir Book" charset="0"/>
              <a:ea typeface="Avenir Book" charset="0"/>
              <a:cs typeface="Avenir Book" charset="0"/>
            </a:endParaRPr>
          </a:p>
        </p:txBody>
      </p:sp>
      <p:pic>
        <p:nvPicPr>
          <p:cNvPr id="9" name="Picture 8">
            <a:extLst>
              <a:ext uri="{FF2B5EF4-FFF2-40B4-BE49-F238E27FC236}">
                <a16:creationId xmlns:a16="http://schemas.microsoft.com/office/drawing/2014/main" id="{8F459627-3861-1B48-ADD0-54D7347F9081}"/>
              </a:ext>
            </a:extLst>
          </p:cNvPr>
          <p:cNvPicPr>
            <a:picLocks noChangeAspect="1"/>
          </p:cNvPicPr>
          <p:nvPr/>
        </p:nvPicPr>
        <p:blipFill>
          <a:blip/>
          <a:stretch>
            <a:fillRect/>
          </a:stretch>
        </p:blipFill>
        <p:spPr>
          <a:xfrm>
            <a:off x="1257773" y="17423214"/>
            <a:ext cx="9900338" cy="4571467"/>
          </a:xfrm>
          <a:prstGeom prst="rect">
            <a:avLst/>
          </a:prstGeom>
        </p:spPr>
      </p:pic>
      <p:sp>
        <p:nvSpPr>
          <p:cNvPr id="53" name="TextBox 52">
            <a:extLst>
              <a:ext uri="{FF2B5EF4-FFF2-40B4-BE49-F238E27FC236}">
                <a16:creationId xmlns:a16="http://schemas.microsoft.com/office/drawing/2014/main" id="{56D4CA6C-6770-994E-88EE-362A9824FCB9}"/>
              </a:ext>
            </a:extLst>
          </p:cNvPr>
          <p:cNvSpPr txBox="1"/>
          <p:nvPr/>
        </p:nvSpPr>
        <p:spPr>
          <a:xfrm>
            <a:off x="32704904" y="12820041"/>
            <a:ext cx="10093536" cy="1569660"/>
          </a:xfrm>
          <a:prstGeom prst="rect">
            <a:avLst/>
          </a:prstGeom>
          <a:noFill/>
        </p:spPr>
        <p:txBody>
          <a:bodyPr wrap="square" rtlCol="0">
            <a:spAutoFit/>
          </a:bodyPr>
          <a:lstStyle/>
          <a:p>
            <a:r>
              <a:rPr lang="en-US" sz="3200" dirty="0"/>
              <a:t>To effectively capture the cooperative dynamics of the task, we use the multi-agent deep deterministic policy gradient (MADDPG) algorithm [3].</a:t>
            </a:r>
            <a:endParaRPr lang="en-US" sz="3200" dirty="0">
              <a:solidFill>
                <a:schemeClr val="tx1">
                  <a:lumMod val="95000"/>
                  <a:lumOff val="5000"/>
                </a:schemeClr>
              </a:solidFill>
              <a:ea typeface="Avenir Book" charset="0"/>
              <a:cs typeface="Avenir Book" charset="0"/>
            </a:endParaRPr>
          </a:p>
        </p:txBody>
      </p:sp>
      <p:pic>
        <p:nvPicPr>
          <p:cNvPr id="18" name="Picture 17">
            <a:extLst>
              <a:ext uri="{FF2B5EF4-FFF2-40B4-BE49-F238E27FC236}">
                <a16:creationId xmlns:a16="http://schemas.microsoft.com/office/drawing/2014/main" id="{E037EE7A-62AB-BC47-B680-CE48D8698365}"/>
              </a:ext>
            </a:extLst>
          </p:cNvPr>
          <p:cNvPicPr>
            <a:picLocks noChangeAspect="1"/>
          </p:cNvPicPr>
          <p:nvPr/>
        </p:nvPicPr>
        <p:blipFill>
          <a:blip/>
          <a:stretch>
            <a:fillRect/>
          </a:stretch>
        </p:blipFill>
        <p:spPr>
          <a:xfrm>
            <a:off x="32695180" y="14352376"/>
            <a:ext cx="10112983" cy="4399086"/>
          </a:xfrm>
          <a:prstGeom prst="rect">
            <a:avLst/>
          </a:prstGeom>
        </p:spPr>
      </p:pic>
      <p:sp>
        <p:nvSpPr>
          <p:cNvPr id="60" name="Rectangle 59">
            <a:extLst>
              <a:ext uri="{FF2B5EF4-FFF2-40B4-BE49-F238E27FC236}">
                <a16:creationId xmlns:a16="http://schemas.microsoft.com/office/drawing/2014/main" id="{C7759870-15A5-E44C-81BB-AC95EE4268C4}"/>
              </a:ext>
            </a:extLst>
          </p:cNvPr>
          <p:cNvSpPr/>
          <p:nvPr/>
        </p:nvSpPr>
        <p:spPr>
          <a:xfrm>
            <a:off x="12279678" y="22899201"/>
            <a:ext cx="19399855" cy="8146335"/>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8C839D30-5813-D645-9FA7-21F76B1159F5}"/>
              </a:ext>
            </a:extLst>
          </p:cNvPr>
          <p:cNvSpPr txBox="1"/>
          <p:nvPr/>
        </p:nvSpPr>
        <p:spPr>
          <a:xfrm>
            <a:off x="18124621" y="22477187"/>
            <a:ext cx="763771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Effects of Familiarity</a:t>
            </a:r>
          </a:p>
        </p:txBody>
      </p:sp>
      <p:sp>
        <p:nvSpPr>
          <p:cNvPr id="22" name="Rectangle 17">
            <a:extLst>
              <a:ext uri="{FF2B5EF4-FFF2-40B4-BE49-F238E27FC236}">
                <a16:creationId xmlns:a16="http://schemas.microsoft.com/office/drawing/2014/main" id="{958CE522-C7AE-9D40-8E7B-BCD409C0B90F}"/>
              </a:ext>
            </a:extLst>
          </p:cNvPr>
          <p:cNvSpPr>
            <a:spLocks noChangeArrowheads="1"/>
          </p:cNvSpPr>
          <p:nvPr/>
        </p:nvSpPr>
        <p:spPr bwMode="auto">
          <a:xfrm>
            <a:off x="47777824" y="16032724"/>
            <a:ext cx="1487258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ea typeface="Times New Roman" panose="02020603050405020304" pitchFamily="18" charset="0"/>
              </a:rPr>
              <a:t>Success Rate by Number of Rats at Lever at Cue</a:t>
            </a:r>
            <a:endParaRPr kumimoji="0" lang="en-US" altLang="en-US" sz="37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  </a:t>
            </a:r>
            <a:endParaRPr kumimoji="0" lang="en-US" altLang="en-US" sz="48000" b="0" i="0" u="none" strike="noStrike" cap="none" normalizeH="0" baseline="0">
              <a:ln>
                <a:noFill/>
              </a:ln>
              <a:solidFill>
                <a:schemeClr val="tx1"/>
              </a:solidFill>
              <a:effectLst/>
              <a:latin typeface="Arial" panose="020B0604020202020204" pitchFamily="34" charset="0"/>
            </a:endParaRPr>
          </a:p>
        </p:txBody>
      </p:sp>
      <p:sp>
        <p:nvSpPr>
          <p:cNvPr id="44" name="Rectangle 43">
            <a:extLst>
              <a:ext uri="{FF2B5EF4-FFF2-40B4-BE49-F238E27FC236}">
                <a16:creationId xmlns:a16="http://schemas.microsoft.com/office/drawing/2014/main" id="{3248D92E-A93C-484F-AF53-FFA09B380745}"/>
              </a:ext>
            </a:extLst>
          </p:cNvPr>
          <p:cNvSpPr/>
          <p:nvPr/>
        </p:nvSpPr>
        <p:spPr>
          <a:xfrm>
            <a:off x="644837" y="24865849"/>
            <a:ext cx="10881360" cy="619617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126333CC-A793-FF44-BAD0-B3C346963986}"/>
              </a:ext>
            </a:extLst>
          </p:cNvPr>
          <p:cNvSpPr txBox="1"/>
          <p:nvPr/>
        </p:nvSpPr>
        <p:spPr>
          <a:xfrm>
            <a:off x="2412592" y="24500442"/>
            <a:ext cx="6564731"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Fiber Photometry</a:t>
            </a:r>
          </a:p>
        </p:txBody>
      </p:sp>
      <p:pic>
        <p:nvPicPr>
          <p:cNvPr id="3074" name="Picture 2" descr="https://lh7-rt.googleusercontent.com/docsz/AD_4nXcJSVhHRYwipL24z4bKipM0E0j9yi9UAuH1FZv1JF6lEylNjsKnyFailq_oNx1ZIgddwLg6F-jrUmfUdwkqSfo_UgqUYE75nJBRRvIoUhDc3ntYPe_3kvWGawrU89lzrfJ9UiBQ?key=RdaPsD5kp9NO7YpPIgCo-ZNS">
            <a:extLst>
              <a:ext uri="{FF2B5EF4-FFF2-40B4-BE49-F238E27FC236}">
                <a16:creationId xmlns:a16="http://schemas.microsoft.com/office/drawing/2014/main" id="{5F6076A1-72C7-C14C-BA29-51444A28AFC7}"/>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809949" y="25659379"/>
            <a:ext cx="5482567" cy="434776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5B02602-9D5E-6742-8D49-7452177C2556}"/>
              </a:ext>
            </a:extLst>
          </p:cNvPr>
          <p:cNvSpPr txBox="1"/>
          <p:nvPr/>
        </p:nvSpPr>
        <p:spPr>
          <a:xfrm>
            <a:off x="6299794" y="25530184"/>
            <a:ext cx="5184164" cy="5539978"/>
          </a:xfrm>
          <a:prstGeom prst="rect">
            <a:avLst/>
          </a:prstGeom>
          <a:noFill/>
        </p:spPr>
        <p:txBody>
          <a:bodyPr wrap="square" rtlCol="0">
            <a:spAutoFit/>
          </a:bodyPr>
          <a:lstStyle/>
          <a:p>
            <a:r>
              <a:rPr lang="en-US" sz="3000" dirty="0"/>
              <a:t>Fiber photometry data was collected in the Anterior Cingulate Cortex (ACC), specifically in the pathways to the Basolateral Amygdala (BLA) and Anterior Insulate Cortex (AIC); these brain regions have previously been found to be associated with cooperation [2].</a:t>
            </a:r>
          </a:p>
          <a:p>
            <a:r>
              <a:rPr lang="en-US" sz="2800" dirty="0"/>
              <a:t>Control (405 nm)</a:t>
            </a:r>
          </a:p>
          <a:p>
            <a:r>
              <a:rPr lang="en-US" sz="2800" dirty="0"/>
              <a:t>ACC </a:t>
            </a:r>
            <a:r>
              <a:rPr lang="en-US" sz="2800" dirty="0">
                <a:sym typeface="Wingdings" pitchFamily="2" charset="2"/>
              </a:rPr>
              <a:t> BLA (465 nm)</a:t>
            </a:r>
            <a:endParaRPr lang="en-US" sz="2800" dirty="0"/>
          </a:p>
          <a:p>
            <a:r>
              <a:rPr lang="en-US" sz="2800" dirty="0"/>
              <a:t>ACC </a:t>
            </a:r>
            <a:r>
              <a:rPr lang="en-US" sz="2800" dirty="0">
                <a:sym typeface="Wingdings" pitchFamily="2" charset="2"/>
              </a:rPr>
              <a:t> AIC (560 nm)</a:t>
            </a:r>
            <a:endParaRPr lang="en-US" sz="2800" dirty="0"/>
          </a:p>
        </p:txBody>
      </p:sp>
      <p:sp>
        <p:nvSpPr>
          <p:cNvPr id="50" name="TextBox 49">
            <a:extLst>
              <a:ext uri="{FF2B5EF4-FFF2-40B4-BE49-F238E27FC236}">
                <a16:creationId xmlns:a16="http://schemas.microsoft.com/office/drawing/2014/main" id="{0AF81CAA-A374-1244-B686-97D4DC5347AF}"/>
              </a:ext>
            </a:extLst>
          </p:cNvPr>
          <p:cNvSpPr txBox="1"/>
          <p:nvPr/>
        </p:nvSpPr>
        <p:spPr>
          <a:xfrm>
            <a:off x="1427623" y="30007142"/>
            <a:ext cx="4489343" cy="954107"/>
          </a:xfrm>
          <a:prstGeom prst="rect">
            <a:avLst/>
          </a:prstGeom>
          <a:noFill/>
        </p:spPr>
        <p:txBody>
          <a:bodyPr wrap="square" rtlCol="0">
            <a:spAutoFit/>
          </a:bodyPr>
          <a:lstStyle/>
          <a:p>
            <a:r>
              <a:rPr lang="en-US" sz="2800" dirty="0"/>
              <a:t>FIGURE 1. Neural Signals before and after lever press</a:t>
            </a:r>
          </a:p>
        </p:txBody>
      </p:sp>
      <p:sp>
        <p:nvSpPr>
          <p:cNvPr id="51" name="TextBox 50">
            <a:extLst>
              <a:ext uri="{FF2B5EF4-FFF2-40B4-BE49-F238E27FC236}">
                <a16:creationId xmlns:a16="http://schemas.microsoft.com/office/drawing/2014/main" id="{3FC7E033-38A7-B742-9969-ACEBB3E4FDE7}"/>
              </a:ext>
            </a:extLst>
          </p:cNvPr>
          <p:cNvSpPr txBox="1"/>
          <p:nvPr/>
        </p:nvSpPr>
        <p:spPr>
          <a:xfrm>
            <a:off x="32586014" y="4352812"/>
            <a:ext cx="10369908" cy="6986528"/>
          </a:xfrm>
          <a:prstGeom prst="rect">
            <a:avLst/>
          </a:prstGeom>
          <a:noFill/>
        </p:spPr>
        <p:txBody>
          <a:bodyPr wrap="square" rtlCol="0">
            <a:spAutoFit/>
          </a:bodyPr>
          <a:lstStyle/>
          <a:p>
            <a:pPr marL="571500" indent="-571500">
              <a:buFont typeface="+mj-lt"/>
              <a:buAutoNum type="romanUcPeriod"/>
            </a:pPr>
            <a:r>
              <a:rPr lang="en-US" sz="3200" dirty="0">
                <a:solidFill>
                  <a:schemeClr val="tx1">
                    <a:lumMod val="95000"/>
                    <a:lumOff val="5000"/>
                  </a:schemeClr>
                </a:solidFill>
                <a:ea typeface="Avenir Book" charset="0"/>
                <a:cs typeface="Avenir Book" charset="0"/>
              </a:rPr>
              <a:t>Rats exhibit different overarching cooperative strategies such as synchronizing their movement, waiting near the levers before the cue, and waiting to press the lever if their partner is far away, demonstrating an awareness of their partners position. </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These strategies are not mutually exclusive. In fact, waiting might act as a mechanism to synchronize. </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Over training rats learn that waiting near the levers is the most effective strategy to succeed.</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Contrary to the initial hypothesis, social behaviors such as gazing and physical interaction in familiar rats seem to serve as distractions rather than a way of communicating.</a:t>
            </a:r>
          </a:p>
          <a:p>
            <a:pPr marL="571500" indent="-571500">
              <a:buFont typeface="+mj-lt"/>
              <a:buAutoNum type="romanUcPeriod"/>
            </a:pPr>
            <a:r>
              <a:rPr lang="en-US" sz="3200" dirty="0">
                <a:solidFill>
                  <a:schemeClr val="tx1">
                    <a:lumMod val="95000"/>
                    <a:lumOff val="5000"/>
                  </a:schemeClr>
                </a:solidFill>
                <a:ea typeface="Avenir Book" charset="0"/>
                <a:cs typeface="Avenir Book" charset="0"/>
              </a:rPr>
              <a:t>However, those social behaviors do seem to be a tool for rats to familiarize themselves with their partners, initially. </a:t>
            </a:r>
          </a:p>
        </p:txBody>
      </p:sp>
      <p:sp>
        <p:nvSpPr>
          <p:cNvPr id="48" name="Rectangle 47">
            <a:extLst>
              <a:ext uri="{FF2B5EF4-FFF2-40B4-BE49-F238E27FC236}">
                <a16:creationId xmlns:a16="http://schemas.microsoft.com/office/drawing/2014/main" id="{44E6ECD3-6E99-A14F-96B3-A9B7AA39F01A}"/>
              </a:ext>
            </a:extLst>
          </p:cNvPr>
          <p:cNvSpPr/>
          <p:nvPr/>
        </p:nvSpPr>
        <p:spPr>
          <a:xfrm>
            <a:off x="17880" y="31580593"/>
            <a:ext cx="43891200" cy="228600"/>
          </a:xfrm>
          <a:prstGeom prst="rect">
            <a:avLst/>
          </a:prstGeom>
          <a:solidFill>
            <a:srgbClr val="BF00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pic>
        <p:nvPicPr>
          <p:cNvPr id="3" name="Picture 2">
            <a:extLst>
              <a:ext uri="{FF2B5EF4-FFF2-40B4-BE49-F238E27FC236}">
                <a16:creationId xmlns:a16="http://schemas.microsoft.com/office/drawing/2014/main" id="{72F838E8-963A-9E4F-BEBE-1FA533294EBF}"/>
              </a:ext>
            </a:extLst>
          </p:cNvPr>
          <p:cNvPicPr>
            <a:picLocks noChangeAspect="1"/>
          </p:cNvPicPr>
          <p:nvPr/>
        </p:nvPicPr>
        <p:blipFill>
          <a:blip/>
          <a:stretch>
            <a:fillRect/>
          </a:stretch>
        </p:blipFill>
        <p:spPr>
          <a:xfrm>
            <a:off x="41896223" y="87129"/>
            <a:ext cx="1804433" cy="1804433"/>
          </a:xfrm>
          <a:prstGeom prst="rect">
            <a:avLst/>
          </a:prstGeom>
        </p:spPr>
      </p:pic>
      <p:pic>
        <p:nvPicPr>
          <p:cNvPr id="54" name="Picture 53">
            <a:extLst>
              <a:ext uri="{FF2B5EF4-FFF2-40B4-BE49-F238E27FC236}">
                <a16:creationId xmlns:a16="http://schemas.microsoft.com/office/drawing/2014/main" id="{94E7D8F5-56C7-D042-BB84-2B4AC27F7719}"/>
              </a:ext>
            </a:extLst>
          </p:cNvPr>
          <p:cNvPicPr>
            <a:picLocks noChangeAspect="1"/>
          </p:cNvPicPr>
          <p:nvPr/>
        </p:nvPicPr>
        <p:blipFill>
          <a:blip/>
          <a:stretch>
            <a:fillRect/>
          </a:stretch>
        </p:blipFill>
        <p:spPr>
          <a:xfrm>
            <a:off x="304714" y="170941"/>
            <a:ext cx="1804433" cy="1804433"/>
          </a:xfrm>
          <a:prstGeom prst="rect">
            <a:avLst/>
          </a:prstGeom>
        </p:spPr>
      </p:pic>
      <p:pic>
        <p:nvPicPr>
          <p:cNvPr id="8" name="Picture 7">
            <a:extLst>
              <a:ext uri="{FF2B5EF4-FFF2-40B4-BE49-F238E27FC236}">
                <a16:creationId xmlns:a16="http://schemas.microsoft.com/office/drawing/2014/main" id="{1995489C-5162-0443-B74C-7A9FFC169E67}"/>
              </a:ext>
            </a:extLst>
          </p:cNvPr>
          <p:cNvPicPr>
            <a:picLocks noChangeAspect="1"/>
          </p:cNvPicPr>
          <p:nvPr/>
        </p:nvPicPr>
        <p:blipFill>
          <a:blip r:embed="rId3"/>
          <a:stretch>
            <a:fillRect/>
          </a:stretch>
        </p:blipFill>
        <p:spPr>
          <a:xfrm>
            <a:off x="39955366" y="27638081"/>
            <a:ext cx="3000556" cy="3000556"/>
          </a:xfrm>
          <a:prstGeom prst="rect">
            <a:avLst/>
          </a:prstGeom>
        </p:spPr>
      </p:pic>
      <p:pic>
        <p:nvPicPr>
          <p:cNvPr id="17" name="Picture 16">
            <a:extLst>
              <a:ext uri="{FF2B5EF4-FFF2-40B4-BE49-F238E27FC236}">
                <a16:creationId xmlns:a16="http://schemas.microsoft.com/office/drawing/2014/main" id="{C43726A4-556B-CB40-8E15-247453AB110E}"/>
              </a:ext>
            </a:extLst>
          </p:cNvPr>
          <p:cNvPicPr>
            <a:picLocks noChangeAspect="1"/>
          </p:cNvPicPr>
          <p:nvPr/>
        </p:nvPicPr>
        <p:blipFill rotWithShape="1">
          <a:blip r:embed="rId4"/>
          <a:srcRect t="18394" b="15575"/>
          <a:stretch/>
        </p:blipFill>
        <p:spPr>
          <a:xfrm>
            <a:off x="32652737" y="29397440"/>
            <a:ext cx="7119307" cy="1390305"/>
          </a:xfrm>
          <a:prstGeom prst="rect">
            <a:avLst/>
          </a:prstGeom>
        </p:spPr>
      </p:pic>
      <p:sp>
        <p:nvSpPr>
          <p:cNvPr id="24" name="TextBox 23">
            <a:extLst>
              <a:ext uri="{FF2B5EF4-FFF2-40B4-BE49-F238E27FC236}">
                <a16:creationId xmlns:a16="http://schemas.microsoft.com/office/drawing/2014/main" id="{FF98F460-BD54-B743-BA45-52B20B015464}"/>
              </a:ext>
            </a:extLst>
          </p:cNvPr>
          <p:cNvSpPr txBox="1"/>
          <p:nvPr/>
        </p:nvSpPr>
        <p:spPr>
          <a:xfrm>
            <a:off x="32652737" y="27847540"/>
            <a:ext cx="7015721" cy="1391746"/>
          </a:xfrm>
          <a:prstGeom prst="rect">
            <a:avLst/>
          </a:prstGeom>
          <a:noFill/>
        </p:spPr>
        <p:txBody>
          <a:bodyPr wrap="square" rtlCol="0">
            <a:spAutoFit/>
          </a:bodyPr>
          <a:lstStyle/>
          <a:p>
            <a:pPr algn="ctr"/>
            <a:r>
              <a:rPr lang="en-US" sz="2800" dirty="0"/>
              <a:t>Thank you to the Wu Tsai Fellowship, Shreya Saxena’s Lab, Jane Taylor’s Lab, and Amelia Johnson for all their help and guidance.</a:t>
            </a:r>
          </a:p>
        </p:txBody>
      </p:sp>
      <p:sp>
        <p:nvSpPr>
          <p:cNvPr id="25" name="TextBox 24">
            <a:extLst>
              <a:ext uri="{FF2B5EF4-FFF2-40B4-BE49-F238E27FC236}">
                <a16:creationId xmlns:a16="http://schemas.microsoft.com/office/drawing/2014/main" id="{7E17BC58-CF1E-2243-829E-F55C21A251BD}"/>
              </a:ext>
            </a:extLst>
          </p:cNvPr>
          <p:cNvSpPr txBox="1"/>
          <p:nvPr/>
        </p:nvSpPr>
        <p:spPr>
          <a:xfrm>
            <a:off x="39679260" y="30517351"/>
            <a:ext cx="3552767" cy="461665"/>
          </a:xfrm>
          <a:prstGeom prst="rect">
            <a:avLst/>
          </a:prstGeom>
          <a:noFill/>
        </p:spPr>
        <p:txBody>
          <a:bodyPr wrap="none" rtlCol="0">
            <a:spAutoFit/>
          </a:bodyPr>
          <a:lstStyle/>
          <a:p>
            <a:r>
              <a:rPr lang="en-US" sz="2400" dirty="0"/>
              <a:t>Link to examples and code.</a:t>
            </a:r>
          </a:p>
        </p:txBody>
      </p:sp>
      <p:sp>
        <p:nvSpPr>
          <p:cNvPr id="27" name="TextBox 26">
            <a:extLst>
              <a:ext uri="{FF2B5EF4-FFF2-40B4-BE49-F238E27FC236}">
                <a16:creationId xmlns:a16="http://schemas.microsoft.com/office/drawing/2014/main" id="{26C39897-948E-D643-9D2F-1FAD3D4BD287}"/>
              </a:ext>
            </a:extLst>
          </p:cNvPr>
          <p:cNvSpPr txBox="1"/>
          <p:nvPr/>
        </p:nvSpPr>
        <p:spPr>
          <a:xfrm>
            <a:off x="14161491" y="4344678"/>
            <a:ext cx="2901179" cy="584775"/>
          </a:xfrm>
          <a:prstGeom prst="rect">
            <a:avLst/>
          </a:prstGeom>
          <a:noFill/>
        </p:spPr>
        <p:txBody>
          <a:bodyPr wrap="none" rtlCol="0">
            <a:spAutoFit/>
          </a:bodyPr>
          <a:lstStyle/>
          <a:p>
            <a:r>
              <a:rPr lang="en-US" sz="3200" b="1" dirty="0"/>
              <a:t>Synchronization</a:t>
            </a:r>
          </a:p>
        </p:txBody>
      </p:sp>
      <p:sp>
        <p:nvSpPr>
          <p:cNvPr id="68" name="TextBox 67">
            <a:extLst>
              <a:ext uri="{FF2B5EF4-FFF2-40B4-BE49-F238E27FC236}">
                <a16:creationId xmlns:a16="http://schemas.microsoft.com/office/drawing/2014/main" id="{13885550-A153-FC4B-93BD-B4D7B2ADFC69}"/>
              </a:ext>
            </a:extLst>
          </p:cNvPr>
          <p:cNvSpPr txBox="1"/>
          <p:nvPr/>
        </p:nvSpPr>
        <p:spPr>
          <a:xfrm>
            <a:off x="20249706" y="4344678"/>
            <a:ext cx="3459793" cy="584775"/>
          </a:xfrm>
          <a:prstGeom prst="rect">
            <a:avLst/>
          </a:prstGeom>
          <a:noFill/>
        </p:spPr>
        <p:txBody>
          <a:bodyPr wrap="none" rtlCol="0">
            <a:spAutoFit/>
          </a:bodyPr>
          <a:lstStyle/>
          <a:p>
            <a:r>
              <a:rPr lang="en-US" sz="3200" b="1" dirty="0"/>
              <a:t>Waiting Before Cue</a:t>
            </a:r>
          </a:p>
        </p:txBody>
      </p:sp>
      <p:sp>
        <p:nvSpPr>
          <p:cNvPr id="71" name="TextBox 70">
            <a:extLst>
              <a:ext uri="{FF2B5EF4-FFF2-40B4-BE49-F238E27FC236}">
                <a16:creationId xmlns:a16="http://schemas.microsoft.com/office/drawing/2014/main" id="{224AB31E-7BE5-0849-BB14-CAE8388C1698}"/>
              </a:ext>
            </a:extLst>
          </p:cNvPr>
          <p:cNvSpPr txBox="1"/>
          <p:nvPr/>
        </p:nvSpPr>
        <p:spPr>
          <a:xfrm>
            <a:off x="26424889" y="4344678"/>
            <a:ext cx="3708451" cy="584775"/>
          </a:xfrm>
          <a:prstGeom prst="rect">
            <a:avLst/>
          </a:prstGeom>
          <a:noFill/>
        </p:spPr>
        <p:txBody>
          <a:bodyPr wrap="none" rtlCol="0">
            <a:spAutoFit/>
          </a:bodyPr>
          <a:lstStyle/>
          <a:p>
            <a:r>
              <a:rPr lang="en-US" sz="3200" b="1" dirty="0"/>
              <a:t>Waiting Before Press</a:t>
            </a:r>
          </a:p>
        </p:txBody>
      </p:sp>
      <p:sp>
        <p:nvSpPr>
          <p:cNvPr id="33" name="TextBox 32">
            <a:extLst>
              <a:ext uri="{FF2B5EF4-FFF2-40B4-BE49-F238E27FC236}">
                <a16:creationId xmlns:a16="http://schemas.microsoft.com/office/drawing/2014/main" id="{8EC6F31F-B6EC-B44E-B252-7E1042352A3E}"/>
              </a:ext>
            </a:extLst>
          </p:cNvPr>
          <p:cNvSpPr txBox="1"/>
          <p:nvPr/>
        </p:nvSpPr>
        <p:spPr>
          <a:xfrm>
            <a:off x="12868082" y="8936210"/>
            <a:ext cx="5783898" cy="954107"/>
          </a:xfrm>
          <a:prstGeom prst="rect">
            <a:avLst/>
          </a:prstGeom>
          <a:noFill/>
        </p:spPr>
        <p:txBody>
          <a:bodyPr wrap="square" rtlCol="0">
            <a:spAutoFit/>
          </a:bodyPr>
          <a:lstStyle/>
          <a:p>
            <a:r>
              <a:rPr lang="en-US" sz="2800" dirty="0"/>
              <a:t>FIGURE 2. Rats appear to be more synchronized in successful trials.</a:t>
            </a:r>
          </a:p>
        </p:txBody>
      </p:sp>
      <p:sp>
        <p:nvSpPr>
          <p:cNvPr id="81" name="TextBox 80">
            <a:extLst>
              <a:ext uri="{FF2B5EF4-FFF2-40B4-BE49-F238E27FC236}">
                <a16:creationId xmlns:a16="http://schemas.microsoft.com/office/drawing/2014/main" id="{D65EA83C-4329-3B48-AA1C-F697745ECFED}"/>
              </a:ext>
            </a:extLst>
          </p:cNvPr>
          <p:cNvSpPr txBox="1"/>
          <p:nvPr/>
        </p:nvSpPr>
        <p:spPr>
          <a:xfrm>
            <a:off x="19046516" y="8951003"/>
            <a:ext cx="5964919" cy="1384995"/>
          </a:xfrm>
          <a:prstGeom prst="rect">
            <a:avLst/>
          </a:prstGeom>
          <a:noFill/>
        </p:spPr>
        <p:txBody>
          <a:bodyPr wrap="square" rtlCol="0">
            <a:spAutoFit/>
          </a:bodyPr>
          <a:lstStyle/>
          <a:p>
            <a:r>
              <a:rPr lang="en-US" sz="2800" dirty="0"/>
              <a:t>FIGURE 3. Strong correlation between waiting near the levers before they </a:t>
            </a:r>
          </a:p>
          <a:p>
            <a:r>
              <a:rPr lang="en-US" sz="2800" dirty="0"/>
              <a:t>come out and cooperative success rate. </a:t>
            </a:r>
          </a:p>
        </p:txBody>
      </p:sp>
      <p:sp>
        <p:nvSpPr>
          <p:cNvPr id="83" name="TextBox 82">
            <a:extLst>
              <a:ext uri="{FF2B5EF4-FFF2-40B4-BE49-F238E27FC236}">
                <a16:creationId xmlns:a16="http://schemas.microsoft.com/office/drawing/2014/main" id="{A8B4BA8F-D06B-7840-9FC2-66BD89DC2132}"/>
              </a:ext>
            </a:extLst>
          </p:cNvPr>
          <p:cNvSpPr txBox="1"/>
          <p:nvPr/>
        </p:nvSpPr>
        <p:spPr>
          <a:xfrm>
            <a:off x="25595659" y="8928510"/>
            <a:ext cx="5366909" cy="1384995"/>
          </a:xfrm>
          <a:prstGeom prst="rect">
            <a:avLst/>
          </a:prstGeom>
          <a:noFill/>
        </p:spPr>
        <p:txBody>
          <a:bodyPr wrap="square" rtlCol="0">
            <a:spAutoFit/>
          </a:bodyPr>
          <a:lstStyle/>
          <a:p>
            <a:r>
              <a:rPr lang="en-US" sz="2800" dirty="0"/>
              <a:t>FIGURE 4. The further away a rat’s partner is from the lever, the longer they take to press it. </a:t>
            </a:r>
          </a:p>
        </p:txBody>
      </p:sp>
      <p:sp>
        <p:nvSpPr>
          <p:cNvPr id="87" name="TextBox 86">
            <a:extLst>
              <a:ext uri="{FF2B5EF4-FFF2-40B4-BE49-F238E27FC236}">
                <a16:creationId xmlns:a16="http://schemas.microsoft.com/office/drawing/2014/main" id="{289B7435-6E51-4049-80D0-2B92BFD68D86}"/>
              </a:ext>
            </a:extLst>
          </p:cNvPr>
          <p:cNvSpPr txBox="1"/>
          <p:nvPr/>
        </p:nvSpPr>
        <p:spPr>
          <a:xfrm>
            <a:off x="18741706" y="10577598"/>
            <a:ext cx="3015999" cy="3970318"/>
          </a:xfrm>
          <a:prstGeom prst="rect">
            <a:avLst/>
          </a:prstGeom>
          <a:noFill/>
        </p:spPr>
        <p:txBody>
          <a:bodyPr wrap="square" rtlCol="0">
            <a:spAutoFit/>
          </a:bodyPr>
          <a:lstStyle/>
          <a:p>
            <a:r>
              <a:rPr lang="en-US" sz="2800" dirty="0"/>
              <a:t>FIGURE 5. Number of Rats near Lever at Cue is strong indicator of success. However, synchronization is also an indicator of success independently.</a:t>
            </a:r>
          </a:p>
        </p:txBody>
      </p:sp>
      <p:sp>
        <p:nvSpPr>
          <p:cNvPr id="94" name="TextBox 93">
            <a:extLst>
              <a:ext uri="{FF2B5EF4-FFF2-40B4-BE49-F238E27FC236}">
                <a16:creationId xmlns:a16="http://schemas.microsoft.com/office/drawing/2014/main" id="{E7479120-38AA-EF4C-B144-7D122F878761}"/>
              </a:ext>
            </a:extLst>
          </p:cNvPr>
          <p:cNvSpPr txBox="1"/>
          <p:nvPr/>
        </p:nvSpPr>
        <p:spPr>
          <a:xfrm>
            <a:off x="22159422" y="10678213"/>
            <a:ext cx="3346457" cy="3539430"/>
          </a:xfrm>
          <a:prstGeom prst="rect">
            <a:avLst/>
          </a:prstGeom>
          <a:noFill/>
        </p:spPr>
        <p:txBody>
          <a:bodyPr wrap="square" rtlCol="0">
            <a:spAutoFit/>
          </a:bodyPr>
          <a:lstStyle/>
          <a:p>
            <a:r>
              <a:rPr lang="en-US" sz="2800" dirty="0"/>
              <a:t>FIGURE 6. As rats train together more, they learn to go to lever before cue more often. Similarly, synchronization increases over sessions. </a:t>
            </a:r>
          </a:p>
        </p:txBody>
      </p:sp>
      <p:sp>
        <p:nvSpPr>
          <p:cNvPr id="104" name="TextBox 103">
            <a:extLst>
              <a:ext uri="{FF2B5EF4-FFF2-40B4-BE49-F238E27FC236}">
                <a16:creationId xmlns:a16="http://schemas.microsoft.com/office/drawing/2014/main" id="{46B472F0-CAEE-0D40-A2BA-92AB0A0292A2}"/>
              </a:ext>
            </a:extLst>
          </p:cNvPr>
          <p:cNvSpPr txBox="1"/>
          <p:nvPr/>
        </p:nvSpPr>
        <p:spPr>
          <a:xfrm>
            <a:off x="12681744" y="20396752"/>
            <a:ext cx="5783898" cy="1384995"/>
          </a:xfrm>
          <a:prstGeom prst="rect">
            <a:avLst/>
          </a:prstGeom>
          <a:noFill/>
        </p:spPr>
        <p:txBody>
          <a:bodyPr wrap="square" rtlCol="0">
            <a:spAutoFit/>
          </a:bodyPr>
          <a:lstStyle/>
          <a:p>
            <a:r>
              <a:rPr lang="en-US" sz="2800" dirty="0"/>
              <a:t>FIGURE 7. Percent of frames gazed is negatively correlated with cooperative success rate across sessions.</a:t>
            </a:r>
          </a:p>
        </p:txBody>
      </p:sp>
      <p:sp>
        <p:nvSpPr>
          <p:cNvPr id="105" name="TextBox 104">
            <a:extLst>
              <a:ext uri="{FF2B5EF4-FFF2-40B4-BE49-F238E27FC236}">
                <a16:creationId xmlns:a16="http://schemas.microsoft.com/office/drawing/2014/main" id="{FD6E3EFF-1A0E-B04A-A7A5-420FFF3F4E18}"/>
              </a:ext>
            </a:extLst>
          </p:cNvPr>
          <p:cNvSpPr txBox="1"/>
          <p:nvPr/>
        </p:nvSpPr>
        <p:spPr>
          <a:xfrm>
            <a:off x="25595659" y="20381530"/>
            <a:ext cx="6223975" cy="1384995"/>
          </a:xfrm>
          <a:prstGeom prst="rect">
            <a:avLst/>
          </a:prstGeom>
          <a:noFill/>
        </p:spPr>
        <p:txBody>
          <a:bodyPr wrap="square" rtlCol="0">
            <a:spAutoFit/>
          </a:bodyPr>
          <a:lstStyle/>
          <a:p>
            <a:r>
              <a:rPr lang="en-US" sz="2800" dirty="0"/>
              <a:t>FIGURE 8. Percent of frames physically interacted is negatively correlated with cooperative success rate across sessions.</a:t>
            </a:r>
          </a:p>
        </p:txBody>
      </p:sp>
      <p:pic>
        <p:nvPicPr>
          <p:cNvPr id="88" name="Picture 87">
            <a:extLst>
              <a:ext uri="{FF2B5EF4-FFF2-40B4-BE49-F238E27FC236}">
                <a16:creationId xmlns:a16="http://schemas.microsoft.com/office/drawing/2014/main" id="{CCC45127-FB59-5645-B451-7F67D90697EE}"/>
              </a:ext>
            </a:extLst>
          </p:cNvPr>
          <p:cNvPicPr>
            <a:picLocks noChangeAspect="1"/>
          </p:cNvPicPr>
          <p:nvPr/>
        </p:nvPicPr>
        <p:blipFill>
          <a:blip r:embed="rId5"/>
          <a:stretch>
            <a:fillRect/>
          </a:stretch>
        </p:blipFill>
        <p:spPr>
          <a:xfrm>
            <a:off x="18688079" y="16521811"/>
            <a:ext cx="3039633" cy="2582343"/>
          </a:xfrm>
          <a:prstGeom prst="rect">
            <a:avLst/>
          </a:prstGeom>
        </p:spPr>
      </p:pic>
      <p:sp>
        <p:nvSpPr>
          <p:cNvPr id="110" name="Rectangle 109">
            <a:extLst>
              <a:ext uri="{FF2B5EF4-FFF2-40B4-BE49-F238E27FC236}">
                <a16:creationId xmlns:a16="http://schemas.microsoft.com/office/drawing/2014/main" id="{9BFDE7A6-7D4E-1047-BFCD-62DEBEE5049E}"/>
              </a:ext>
            </a:extLst>
          </p:cNvPr>
          <p:cNvSpPr/>
          <p:nvPr/>
        </p:nvSpPr>
        <p:spPr>
          <a:xfrm>
            <a:off x="12564587" y="23464681"/>
            <a:ext cx="5376999" cy="36588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TextBox 112">
            <a:extLst>
              <a:ext uri="{FF2B5EF4-FFF2-40B4-BE49-F238E27FC236}">
                <a16:creationId xmlns:a16="http://schemas.microsoft.com/office/drawing/2014/main" id="{302557F3-2858-9649-8D3A-FFE8A84EE0C0}"/>
              </a:ext>
            </a:extLst>
          </p:cNvPr>
          <p:cNvSpPr txBox="1"/>
          <p:nvPr/>
        </p:nvSpPr>
        <p:spPr>
          <a:xfrm>
            <a:off x="13137127" y="27669904"/>
            <a:ext cx="3298372" cy="2677656"/>
          </a:xfrm>
          <a:prstGeom prst="rect">
            <a:avLst/>
          </a:prstGeom>
          <a:noFill/>
        </p:spPr>
        <p:txBody>
          <a:bodyPr wrap="square" rtlCol="0">
            <a:spAutoFit/>
          </a:bodyPr>
          <a:lstStyle/>
          <a:p>
            <a:r>
              <a:rPr lang="en-US" sz="2800" dirty="0"/>
              <a:t>Figure 9.  Unfamiliar rat pairs exhibit significantly lower gazing percentages than rat pairs who are training partners.</a:t>
            </a:r>
          </a:p>
        </p:txBody>
      </p:sp>
      <p:sp>
        <p:nvSpPr>
          <p:cNvPr id="114" name="TextBox 113">
            <a:extLst>
              <a:ext uri="{FF2B5EF4-FFF2-40B4-BE49-F238E27FC236}">
                <a16:creationId xmlns:a16="http://schemas.microsoft.com/office/drawing/2014/main" id="{964AAC9B-84D0-CB43-9D84-72F9548BB999}"/>
              </a:ext>
            </a:extLst>
          </p:cNvPr>
          <p:cNvSpPr txBox="1"/>
          <p:nvPr/>
        </p:nvSpPr>
        <p:spPr>
          <a:xfrm>
            <a:off x="22436959" y="26409663"/>
            <a:ext cx="4351574" cy="3539430"/>
          </a:xfrm>
          <a:prstGeom prst="rect">
            <a:avLst/>
          </a:prstGeom>
          <a:noFill/>
        </p:spPr>
        <p:txBody>
          <a:bodyPr wrap="square" rtlCol="0">
            <a:spAutoFit/>
          </a:bodyPr>
          <a:lstStyle/>
          <a:p>
            <a:pPr algn="ctr"/>
            <a:r>
              <a:rPr lang="en-US" sz="2800" dirty="0"/>
              <a:t>FIGURE 11.</a:t>
            </a:r>
          </a:p>
          <a:p>
            <a:pPr algn="ctr"/>
            <a:r>
              <a:rPr lang="en-US" sz="2800" dirty="0"/>
              <a:t>Gazing decreases throughout training. </a:t>
            </a:r>
          </a:p>
          <a:p>
            <a:pPr algn="ctr"/>
            <a:r>
              <a:rPr lang="en-US" sz="2800" dirty="0"/>
              <a:t>Physical Interactions decrease throughout training. </a:t>
            </a:r>
          </a:p>
          <a:p>
            <a:pPr algn="ctr"/>
            <a:r>
              <a:rPr lang="en-US" sz="2800" dirty="0"/>
              <a:t>Success increases throughout training. </a:t>
            </a:r>
          </a:p>
        </p:txBody>
      </p:sp>
      <p:pic>
        <p:nvPicPr>
          <p:cNvPr id="91" name="Picture 90">
            <a:extLst>
              <a:ext uri="{FF2B5EF4-FFF2-40B4-BE49-F238E27FC236}">
                <a16:creationId xmlns:a16="http://schemas.microsoft.com/office/drawing/2014/main" id="{A3BC0EF4-E267-014C-B645-4D7F20959822}"/>
              </a:ext>
            </a:extLst>
          </p:cNvPr>
          <p:cNvPicPr>
            <a:picLocks noChangeAspect="1"/>
          </p:cNvPicPr>
          <p:nvPr/>
        </p:nvPicPr>
        <p:blipFill>
          <a:blip r:embed="rId6"/>
          <a:stretch>
            <a:fillRect/>
          </a:stretch>
        </p:blipFill>
        <p:spPr>
          <a:xfrm>
            <a:off x="21934730" y="16571482"/>
            <a:ext cx="3449202" cy="2342854"/>
          </a:xfrm>
          <a:prstGeom prst="rect">
            <a:avLst/>
          </a:prstGeom>
        </p:spPr>
      </p:pic>
      <p:sp>
        <p:nvSpPr>
          <p:cNvPr id="118" name="TextBox 117">
            <a:extLst>
              <a:ext uri="{FF2B5EF4-FFF2-40B4-BE49-F238E27FC236}">
                <a16:creationId xmlns:a16="http://schemas.microsoft.com/office/drawing/2014/main" id="{03128100-CD42-2446-993B-E329931BAF67}"/>
              </a:ext>
            </a:extLst>
          </p:cNvPr>
          <p:cNvSpPr txBox="1"/>
          <p:nvPr/>
        </p:nvSpPr>
        <p:spPr>
          <a:xfrm>
            <a:off x="18963100" y="19197298"/>
            <a:ext cx="2489589" cy="523220"/>
          </a:xfrm>
          <a:prstGeom prst="rect">
            <a:avLst/>
          </a:prstGeom>
          <a:noFill/>
        </p:spPr>
        <p:txBody>
          <a:bodyPr wrap="square" rtlCol="0">
            <a:spAutoFit/>
          </a:bodyPr>
          <a:lstStyle/>
          <a:p>
            <a:pPr algn="ctr"/>
            <a:r>
              <a:rPr lang="en-US" sz="2800" dirty="0"/>
              <a:t>Gazing</a:t>
            </a:r>
          </a:p>
        </p:txBody>
      </p:sp>
      <p:sp>
        <p:nvSpPr>
          <p:cNvPr id="119" name="TextBox 118">
            <a:extLst>
              <a:ext uri="{FF2B5EF4-FFF2-40B4-BE49-F238E27FC236}">
                <a16:creationId xmlns:a16="http://schemas.microsoft.com/office/drawing/2014/main" id="{6F3EE5C8-8171-5E44-899D-BC465A506193}"/>
              </a:ext>
            </a:extLst>
          </p:cNvPr>
          <p:cNvSpPr txBox="1"/>
          <p:nvPr/>
        </p:nvSpPr>
        <p:spPr>
          <a:xfrm>
            <a:off x="22410031" y="18991448"/>
            <a:ext cx="2489589" cy="954107"/>
          </a:xfrm>
          <a:prstGeom prst="rect">
            <a:avLst/>
          </a:prstGeom>
          <a:noFill/>
        </p:spPr>
        <p:txBody>
          <a:bodyPr wrap="square" rtlCol="0">
            <a:spAutoFit/>
          </a:bodyPr>
          <a:lstStyle/>
          <a:p>
            <a:pPr algn="ctr"/>
            <a:r>
              <a:rPr lang="en-US" sz="2800" dirty="0"/>
              <a:t>Physical Interaction</a:t>
            </a:r>
          </a:p>
        </p:txBody>
      </p:sp>
      <p:sp>
        <p:nvSpPr>
          <p:cNvPr id="120" name="TextBox 119">
            <a:extLst>
              <a:ext uri="{FF2B5EF4-FFF2-40B4-BE49-F238E27FC236}">
                <a16:creationId xmlns:a16="http://schemas.microsoft.com/office/drawing/2014/main" id="{30E942E5-DF97-DE40-9BA0-6E6D1E51F735}"/>
              </a:ext>
            </a:extLst>
          </p:cNvPr>
          <p:cNvSpPr txBox="1"/>
          <p:nvPr/>
        </p:nvSpPr>
        <p:spPr>
          <a:xfrm>
            <a:off x="18833609" y="20089142"/>
            <a:ext cx="6223975" cy="1969770"/>
          </a:xfrm>
          <a:prstGeom prst="rect">
            <a:avLst/>
          </a:prstGeom>
          <a:noFill/>
        </p:spPr>
        <p:txBody>
          <a:bodyPr wrap="square" rtlCol="0">
            <a:spAutoFit/>
          </a:bodyPr>
          <a:lstStyle/>
          <a:p>
            <a:r>
              <a:rPr lang="en-US" sz="2800" dirty="0"/>
              <a:t>Gazing defined as head base, nose vector intersecting other rat for 1/3+ seconds</a:t>
            </a:r>
          </a:p>
          <a:p>
            <a:endParaRPr lang="en-US" sz="800" dirty="0"/>
          </a:p>
          <a:p>
            <a:r>
              <a:rPr lang="en-US" sz="2800" dirty="0"/>
              <a:t>Interacting defined as close proximity for 1/3+ seconds</a:t>
            </a:r>
          </a:p>
        </p:txBody>
      </p:sp>
      <p:sp>
        <p:nvSpPr>
          <p:cNvPr id="123" name="TextBox 122">
            <a:extLst>
              <a:ext uri="{FF2B5EF4-FFF2-40B4-BE49-F238E27FC236}">
                <a16:creationId xmlns:a16="http://schemas.microsoft.com/office/drawing/2014/main" id="{A05928D0-90C3-4F4B-9FAA-82B4F04A582B}"/>
              </a:ext>
            </a:extLst>
          </p:cNvPr>
          <p:cNvSpPr txBox="1"/>
          <p:nvPr/>
        </p:nvSpPr>
        <p:spPr>
          <a:xfrm>
            <a:off x="32588350" y="18747672"/>
            <a:ext cx="10231722" cy="5424562"/>
          </a:xfrm>
          <a:prstGeom prst="rect">
            <a:avLst/>
          </a:prstGeom>
          <a:noFill/>
        </p:spPr>
        <p:txBody>
          <a:bodyPr wrap="square" rtlCol="0">
            <a:spAutoFit/>
          </a:bodyPr>
          <a:lstStyle/>
          <a:p>
            <a:r>
              <a:rPr lang="en-US" sz="3150" dirty="0">
                <a:solidFill>
                  <a:schemeClr val="tx1">
                    <a:lumMod val="95000"/>
                    <a:lumOff val="5000"/>
                  </a:schemeClr>
                </a:solidFill>
                <a:ea typeface="Avenir Book" charset="0"/>
                <a:cs typeface="Avenir Book" charset="0"/>
              </a:rPr>
              <a:t>Moving forward, we can compare the behaviors of strategies of the model with that of the experimental data and assess the extent to which the model captures the real results. </a:t>
            </a:r>
          </a:p>
          <a:p>
            <a:r>
              <a:rPr lang="en-US" sz="3150" dirty="0">
                <a:solidFill>
                  <a:schemeClr val="tx1">
                    <a:lumMod val="95000"/>
                    <a:lumOff val="5000"/>
                  </a:schemeClr>
                </a:solidFill>
                <a:ea typeface="Avenir Book" charset="0"/>
                <a:cs typeface="Avenir Book" charset="0"/>
              </a:rPr>
              <a:t>This will allow is to … </a:t>
            </a:r>
          </a:p>
          <a:p>
            <a:pPr marL="514350" indent="-514350">
              <a:buAutoNum type="arabicParenR"/>
            </a:pPr>
            <a:r>
              <a:rPr lang="en-US" sz="3150" dirty="0">
                <a:solidFill>
                  <a:schemeClr val="tx1">
                    <a:lumMod val="95000"/>
                    <a:lumOff val="5000"/>
                  </a:schemeClr>
                </a:solidFill>
                <a:ea typeface="Avenir Book" charset="0"/>
                <a:cs typeface="Avenir Book" charset="0"/>
              </a:rPr>
              <a:t>Gain an insight into the neural computations underlying the behaviors and strategies required for social cooperation. </a:t>
            </a:r>
          </a:p>
          <a:p>
            <a:pPr marL="514350" indent="-514350">
              <a:buAutoNum type="arabicParenR"/>
            </a:pPr>
            <a:r>
              <a:rPr lang="en-US" sz="3150" dirty="0">
                <a:solidFill>
                  <a:schemeClr val="tx1">
                    <a:lumMod val="95000"/>
                    <a:lumOff val="5000"/>
                  </a:schemeClr>
                </a:solidFill>
                <a:ea typeface="Avenir Book" charset="0"/>
                <a:cs typeface="Avenir Book" charset="0"/>
              </a:rPr>
              <a:t>Test the validity of RL models in studying social paradigms. </a:t>
            </a:r>
          </a:p>
          <a:p>
            <a:pPr marL="514350" indent="-514350">
              <a:buAutoNum type="arabicParenR"/>
            </a:pPr>
            <a:r>
              <a:rPr lang="en-US" sz="3150" dirty="0">
                <a:solidFill>
                  <a:schemeClr val="tx1">
                    <a:lumMod val="95000"/>
                    <a:lumOff val="5000"/>
                  </a:schemeClr>
                </a:solidFill>
                <a:ea typeface="Avenir Book" charset="0"/>
                <a:cs typeface="Avenir Book" charset="0"/>
              </a:rPr>
              <a:t>Once these models have been validated through behavioral and neural comparisons  it will allow us to more easily analyze future perturbations of the task.</a:t>
            </a:r>
          </a:p>
        </p:txBody>
      </p:sp>
      <p:pic>
        <p:nvPicPr>
          <p:cNvPr id="95" name="Picture 94">
            <a:extLst>
              <a:ext uri="{FF2B5EF4-FFF2-40B4-BE49-F238E27FC236}">
                <a16:creationId xmlns:a16="http://schemas.microsoft.com/office/drawing/2014/main" id="{DAC0E8A3-F4F9-EA4A-8854-29F5DBB2A1CC}"/>
              </a:ext>
            </a:extLst>
          </p:cNvPr>
          <p:cNvPicPr>
            <a:picLocks noChangeAspect="1"/>
          </p:cNvPicPr>
          <p:nvPr/>
        </p:nvPicPr>
        <p:blipFill>
          <a:blip r:embed="rId7"/>
          <a:stretch>
            <a:fillRect/>
          </a:stretch>
        </p:blipFill>
        <p:spPr>
          <a:xfrm>
            <a:off x="12700765" y="4951463"/>
            <a:ext cx="5787081" cy="3930128"/>
          </a:xfrm>
          <a:prstGeom prst="rect">
            <a:avLst/>
          </a:prstGeom>
        </p:spPr>
      </p:pic>
      <p:pic>
        <p:nvPicPr>
          <p:cNvPr id="26" name="Picture 25">
            <a:extLst>
              <a:ext uri="{FF2B5EF4-FFF2-40B4-BE49-F238E27FC236}">
                <a16:creationId xmlns:a16="http://schemas.microsoft.com/office/drawing/2014/main" id="{F95DDC88-EEBB-9842-A1E9-0240606951FA}"/>
              </a:ext>
            </a:extLst>
          </p:cNvPr>
          <p:cNvPicPr>
            <a:picLocks noChangeAspect="1"/>
          </p:cNvPicPr>
          <p:nvPr/>
        </p:nvPicPr>
        <p:blipFill>
          <a:blip r:embed="rId8"/>
          <a:stretch>
            <a:fillRect/>
          </a:stretch>
        </p:blipFill>
        <p:spPr>
          <a:xfrm>
            <a:off x="25458553" y="10441035"/>
            <a:ext cx="5998530" cy="4073727"/>
          </a:xfrm>
          <a:prstGeom prst="rect">
            <a:avLst/>
          </a:prstGeom>
        </p:spPr>
      </p:pic>
      <p:pic>
        <p:nvPicPr>
          <p:cNvPr id="40" name="Picture 39">
            <a:extLst>
              <a:ext uri="{FF2B5EF4-FFF2-40B4-BE49-F238E27FC236}">
                <a16:creationId xmlns:a16="http://schemas.microsoft.com/office/drawing/2014/main" id="{D29990EB-1F2E-F244-ACB8-EBE0F83D29BF}"/>
              </a:ext>
            </a:extLst>
          </p:cNvPr>
          <p:cNvPicPr>
            <a:picLocks noChangeAspect="1"/>
          </p:cNvPicPr>
          <p:nvPr/>
        </p:nvPicPr>
        <p:blipFill>
          <a:blip r:embed="rId9"/>
          <a:stretch>
            <a:fillRect/>
          </a:stretch>
        </p:blipFill>
        <p:spPr>
          <a:xfrm>
            <a:off x="12558973" y="23460557"/>
            <a:ext cx="5477742" cy="3726945"/>
          </a:xfrm>
          <a:prstGeom prst="rect">
            <a:avLst/>
          </a:prstGeom>
        </p:spPr>
      </p:pic>
      <p:pic>
        <p:nvPicPr>
          <p:cNvPr id="43" name="Picture 42">
            <a:extLst>
              <a:ext uri="{FF2B5EF4-FFF2-40B4-BE49-F238E27FC236}">
                <a16:creationId xmlns:a16="http://schemas.microsoft.com/office/drawing/2014/main" id="{B2B76295-D137-BA42-9028-4D87C48A45DA}"/>
              </a:ext>
            </a:extLst>
          </p:cNvPr>
          <p:cNvPicPr>
            <a:picLocks noChangeAspect="1"/>
          </p:cNvPicPr>
          <p:nvPr/>
        </p:nvPicPr>
        <p:blipFill>
          <a:blip r:embed="rId10"/>
          <a:stretch>
            <a:fillRect/>
          </a:stretch>
        </p:blipFill>
        <p:spPr>
          <a:xfrm>
            <a:off x="12572447" y="10473573"/>
            <a:ext cx="5923253" cy="4022605"/>
          </a:xfrm>
          <a:prstGeom prst="rect">
            <a:avLst/>
          </a:prstGeom>
        </p:spPr>
      </p:pic>
      <p:pic>
        <p:nvPicPr>
          <p:cNvPr id="47" name="Picture 46">
            <a:extLst>
              <a:ext uri="{FF2B5EF4-FFF2-40B4-BE49-F238E27FC236}">
                <a16:creationId xmlns:a16="http://schemas.microsoft.com/office/drawing/2014/main" id="{A2A7B464-A033-DE4C-81C4-D741CC631A96}"/>
              </a:ext>
            </a:extLst>
          </p:cNvPr>
          <p:cNvPicPr>
            <a:picLocks noChangeAspect="1"/>
          </p:cNvPicPr>
          <p:nvPr/>
        </p:nvPicPr>
        <p:blipFill>
          <a:blip r:embed="rId11"/>
          <a:stretch>
            <a:fillRect/>
          </a:stretch>
        </p:blipFill>
        <p:spPr>
          <a:xfrm>
            <a:off x="18976950" y="4950116"/>
            <a:ext cx="5976090" cy="4058487"/>
          </a:xfrm>
          <a:prstGeom prst="rect">
            <a:avLst/>
          </a:prstGeom>
        </p:spPr>
      </p:pic>
      <p:pic>
        <p:nvPicPr>
          <p:cNvPr id="52" name="Picture 51">
            <a:extLst>
              <a:ext uri="{FF2B5EF4-FFF2-40B4-BE49-F238E27FC236}">
                <a16:creationId xmlns:a16="http://schemas.microsoft.com/office/drawing/2014/main" id="{A7F66EB3-B177-A344-8D49-C10419596B1A}"/>
              </a:ext>
            </a:extLst>
          </p:cNvPr>
          <p:cNvPicPr>
            <a:picLocks noChangeAspect="1"/>
          </p:cNvPicPr>
          <p:nvPr/>
        </p:nvPicPr>
        <p:blipFill>
          <a:blip r:embed="rId12"/>
          <a:stretch>
            <a:fillRect/>
          </a:stretch>
        </p:blipFill>
        <p:spPr>
          <a:xfrm>
            <a:off x="25383932" y="4904083"/>
            <a:ext cx="5856848" cy="3977508"/>
          </a:xfrm>
          <a:prstGeom prst="rect">
            <a:avLst/>
          </a:prstGeom>
        </p:spPr>
      </p:pic>
      <p:pic>
        <p:nvPicPr>
          <p:cNvPr id="56" name="Picture 55">
            <a:extLst>
              <a:ext uri="{FF2B5EF4-FFF2-40B4-BE49-F238E27FC236}">
                <a16:creationId xmlns:a16="http://schemas.microsoft.com/office/drawing/2014/main" id="{9B648330-3BDC-5E4C-8B93-32BAEE6622EF}"/>
              </a:ext>
            </a:extLst>
          </p:cNvPr>
          <p:cNvPicPr>
            <a:picLocks noChangeAspect="1"/>
          </p:cNvPicPr>
          <p:nvPr/>
        </p:nvPicPr>
        <p:blipFill>
          <a:blip r:embed="rId13"/>
          <a:stretch>
            <a:fillRect/>
          </a:stretch>
        </p:blipFill>
        <p:spPr>
          <a:xfrm>
            <a:off x="4989519" y="26053453"/>
            <a:ext cx="1008664" cy="820608"/>
          </a:xfrm>
          <a:prstGeom prst="rect">
            <a:avLst/>
          </a:prstGeom>
        </p:spPr>
      </p:pic>
      <p:sp>
        <p:nvSpPr>
          <p:cNvPr id="58" name="TextBox 57">
            <a:extLst>
              <a:ext uri="{FF2B5EF4-FFF2-40B4-BE49-F238E27FC236}">
                <a16:creationId xmlns:a16="http://schemas.microsoft.com/office/drawing/2014/main" id="{513C2F0C-DDFA-9343-8CA6-042236D7F5EC}"/>
              </a:ext>
            </a:extLst>
          </p:cNvPr>
          <p:cNvSpPr txBox="1"/>
          <p:nvPr/>
        </p:nvSpPr>
        <p:spPr>
          <a:xfrm>
            <a:off x="840429" y="25552571"/>
            <a:ext cx="5489845" cy="400110"/>
          </a:xfrm>
          <a:prstGeom prst="rect">
            <a:avLst/>
          </a:prstGeom>
          <a:solidFill>
            <a:schemeClr val="bg1"/>
          </a:solidFill>
        </p:spPr>
        <p:txBody>
          <a:bodyPr wrap="square" rtlCol="0">
            <a:spAutoFit/>
          </a:bodyPr>
          <a:lstStyle/>
          <a:p>
            <a:pPr algn="ctr"/>
            <a:r>
              <a:rPr lang="en-US" sz="2000" dirty="0">
                <a:latin typeface="+mj-lt"/>
              </a:rPr>
              <a:t>     Average Fiber Signal Around Lever Press</a:t>
            </a:r>
          </a:p>
        </p:txBody>
      </p:sp>
      <p:sp>
        <p:nvSpPr>
          <p:cNvPr id="92" name="TextBox 91">
            <a:extLst>
              <a:ext uri="{FF2B5EF4-FFF2-40B4-BE49-F238E27FC236}">
                <a16:creationId xmlns:a16="http://schemas.microsoft.com/office/drawing/2014/main" id="{619340E0-8317-CB48-9C1E-3FE7EDD0168F}"/>
              </a:ext>
            </a:extLst>
          </p:cNvPr>
          <p:cNvSpPr txBox="1"/>
          <p:nvPr/>
        </p:nvSpPr>
        <p:spPr>
          <a:xfrm rot="16200000">
            <a:off x="-1419853" y="27685778"/>
            <a:ext cx="4680520" cy="369332"/>
          </a:xfrm>
          <a:prstGeom prst="rect">
            <a:avLst/>
          </a:prstGeom>
          <a:solidFill>
            <a:schemeClr val="bg1"/>
          </a:solidFill>
        </p:spPr>
        <p:txBody>
          <a:bodyPr wrap="square" rtlCol="0">
            <a:spAutoFit/>
          </a:bodyPr>
          <a:lstStyle/>
          <a:p>
            <a:pPr algn="ctr"/>
            <a:r>
              <a:rPr lang="en-US" sz="1800" dirty="0">
                <a:latin typeface="+mj-lt"/>
              </a:rPr>
              <a:t>Signal</a:t>
            </a:r>
          </a:p>
        </p:txBody>
      </p:sp>
      <p:sp>
        <p:nvSpPr>
          <p:cNvPr id="93" name="TextBox 92">
            <a:extLst>
              <a:ext uri="{FF2B5EF4-FFF2-40B4-BE49-F238E27FC236}">
                <a16:creationId xmlns:a16="http://schemas.microsoft.com/office/drawing/2014/main" id="{B05F6C9B-DA1E-C446-AE25-7401A229C2C4}"/>
              </a:ext>
            </a:extLst>
          </p:cNvPr>
          <p:cNvSpPr txBox="1"/>
          <p:nvPr/>
        </p:nvSpPr>
        <p:spPr>
          <a:xfrm>
            <a:off x="1122041" y="29714738"/>
            <a:ext cx="5177753" cy="369332"/>
          </a:xfrm>
          <a:prstGeom prst="rect">
            <a:avLst/>
          </a:prstGeom>
          <a:solidFill>
            <a:schemeClr val="bg1"/>
          </a:solidFill>
        </p:spPr>
        <p:txBody>
          <a:bodyPr wrap="square" rtlCol="0">
            <a:spAutoFit/>
          </a:bodyPr>
          <a:lstStyle/>
          <a:p>
            <a:pPr algn="ctr"/>
            <a:r>
              <a:rPr lang="en-US" sz="1800" dirty="0">
                <a:latin typeface="+mj-lt"/>
              </a:rPr>
              <a:t>Time Point</a:t>
            </a:r>
          </a:p>
        </p:txBody>
      </p:sp>
      <p:pic>
        <p:nvPicPr>
          <p:cNvPr id="62" name="Picture 61">
            <a:extLst>
              <a:ext uri="{FF2B5EF4-FFF2-40B4-BE49-F238E27FC236}">
                <a16:creationId xmlns:a16="http://schemas.microsoft.com/office/drawing/2014/main" id="{18EF6E5C-01B1-6843-839E-5D3D75E49DEF}"/>
              </a:ext>
            </a:extLst>
          </p:cNvPr>
          <p:cNvPicPr>
            <a:picLocks noChangeAspect="1"/>
          </p:cNvPicPr>
          <p:nvPr/>
        </p:nvPicPr>
        <p:blipFill>
          <a:blip r:embed="rId14"/>
          <a:stretch>
            <a:fillRect/>
          </a:stretch>
        </p:blipFill>
        <p:spPr>
          <a:xfrm>
            <a:off x="6231682" y="25881942"/>
            <a:ext cx="168475" cy="3832795"/>
          </a:xfrm>
          <a:prstGeom prst="rect">
            <a:avLst/>
          </a:prstGeom>
        </p:spPr>
      </p:pic>
      <p:pic>
        <p:nvPicPr>
          <p:cNvPr id="72" name="Picture 71">
            <a:extLst>
              <a:ext uri="{FF2B5EF4-FFF2-40B4-BE49-F238E27FC236}">
                <a16:creationId xmlns:a16="http://schemas.microsoft.com/office/drawing/2014/main" id="{7A41A8CA-146A-894E-90D3-F83CEF6C8987}"/>
              </a:ext>
            </a:extLst>
          </p:cNvPr>
          <p:cNvPicPr>
            <a:picLocks noChangeAspect="1"/>
          </p:cNvPicPr>
          <p:nvPr/>
        </p:nvPicPr>
        <p:blipFill>
          <a:blip r:embed="rId15"/>
          <a:stretch>
            <a:fillRect/>
          </a:stretch>
        </p:blipFill>
        <p:spPr>
          <a:xfrm>
            <a:off x="25478403" y="16074206"/>
            <a:ext cx="6002839" cy="4287742"/>
          </a:xfrm>
          <a:prstGeom prst="rect">
            <a:avLst/>
          </a:prstGeom>
        </p:spPr>
      </p:pic>
      <p:pic>
        <p:nvPicPr>
          <p:cNvPr id="75" name="Picture 74">
            <a:extLst>
              <a:ext uri="{FF2B5EF4-FFF2-40B4-BE49-F238E27FC236}">
                <a16:creationId xmlns:a16="http://schemas.microsoft.com/office/drawing/2014/main" id="{2703E277-A12B-6546-8AEF-2E7467E7A459}"/>
              </a:ext>
            </a:extLst>
          </p:cNvPr>
          <p:cNvPicPr>
            <a:picLocks noChangeAspect="1"/>
          </p:cNvPicPr>
          <p:nvPr/>
        </p:nvPicPr>
        <p:blipFill>
          <a:blip r:embed="rId16"/>
          <a:stretch>
            <a:fillRect/>
          </a:stretch>
        </p:blipFill>
        <p:spPr>
          <a:xfrm>
            <a:off x="12572447" y="16069671"/>
            <a:ext cx="5922395" cy="4230282"/>
          </a:xfrm>
          <a:prstGeom prst="rect">
            <a:avLst/>
          </a:prstGeom>
        </p:spPr>
      </p:pic>
      <p:pic>
        <p:nvPicPr>
          <p:cNvPr id="79" name="Picture 78">
            <a:extLst>
              <a:ext uri="{FF2B5EF4-FFF2-40B4-BE49-F238E27FC236}">
                <a16:creationId xmlns:a16="http://schemas.microsoft.com/office/drawing/2014/main" id="{B10644E7-CEF5-DE4D-823F-77B952786CBD}"/>
              </a:ext>
            </a:extLst>
          </p:cNvPr>
          <p:cNvPicPr>
            <a:picLocks noChangeAspect="1"/>
          </p:cNvPicPr>
          <p:nvPr/>
        </p:nvPicPr>
        <p:blipFill>
          <a:blip r:embed="rId17"/>
          <a:stretch>
            <a:fillRect/>
          </a:stretch>
        </p:blipFill>
        <p:spPr>
          <a:xfrm>
            <a:off x="12555646" y="23353157"/>
            <a:ext cx="6287104" cy="3978123"/>
          </a:xfrm>
          <a:prstGeom prst="rect">
            <a:avLst/>
          </a:prstGeom>
        </p:spPr>
      </p:pic>
    </p:spTree>
    <p:extLst>
      <p:ext uri="{BB962C8B-B14F-4D97-AF65-F5344CB8AC3E}">
        <p14:creationId xmlns:p14="http://schemas.microsoft.com/office/powerpoint/2010/main" val="3945330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Box 99"/>
          <p:cNvSpPr txBox="1"/>
          <p:nvPr/>
        </p:nvSpPr>
        <p:spPr>
          <a:xfrm>
            <a:off x="1122041" y="4595965"/>
            <a:ext cx="10058400" cy="7498080"/>
          </a:xfrm>
          <a:prstGeom prst="rect">
            <a:avLst/>
          </a:prstGeom>
          <a:noFill/>
        </p:spPr>
        <p:txBody>
          <a:bodyPr wrap="square" rtlCol="0">
            <a:spAutoFit/>
          </a:bodyPr>
          <a:lstStyle/>
          <a:p>
            <a:r>
              <a:rPr lang="en-US" sz="3200" dirty="0">
                <a:latin typeface="+mj-lt"/>
              </a:rPr>
              <a:t>Understanding the neural mechanisms that drive social cooperation is crucial for advancing our knowledge of social behavior and developing treatments for conditions such as autism spectrum disorder and early-life stress. Animals such as rats can model these mechanisms, though their behavioral variability makes analysis inherently challenging. While reinforcement learning (RL) has emerged as a promising framework for modeling animal behavior, multi-agent RL algorithms have not yet been applied to the study of social cooperation. </a:t>
            </a:r>
          </a:p>
          <a:p>
            <a:endParaRPr lang="en-US" sz="3200" dirty="0">
              <a:latin typeface="+mj-lt"/>
            </a:endParaRPr>
          </a:p>
          <a:p>
            <a:r>
              <a:rPr lang="en-US" sz="3200" dirty="0">
                <a:latin typeface="+mj-lt"/>
              </a:rPr>
              <a:t>In order to test the validity of RL, we used experimental data of a freely behaving cooperative task in rats from Jane Taylor’s Lab to attempt to analyze the extent to which the models capture animal behavior.</a:t>
            </a:r>
          </a:p>
          <a:p>
            <a:br>
              <a:rPr lang="en-US" sz="4000" dirty="0">
                <a:latin typeface="+mj-lt"/>
              </a:rPr>
            </a:br>
            <a:endParaRPr lang="en-US" sz="4000" dirty="0">
              <a:solidFill>
                <a:schemeClr val="tx1">
                  <a:lumMod val="95000"/>
                  <a:lumOff val="5000"/>
                </a:schemeClr>
              </a:solidFill>
              <a:latin typeface="+mj-lt"/>
              <a:ea typeface="Avenir Book" charset="0"/>
              <a:cs typeface="Avenir Book" charset="0"/>
            </a:endParaRPr>
          </a:p>
        </p:txBody>
      </p:sp>
      <p:sp>
        <p:nvSpPr>
          <p:cNvPr id="4" name="Rectangle 3"/>
          <p:cNvSpPr/>
          <p:nvPr/>
        </p:nvSpPr>
        <p:spPr>
          <a:xfrm>
            <a:off x="0" y="0"/>
            <a:ext cx="43891200" cy="2057400"/>
          </a:xfrm>
          <a:prstGeom prst="rect">
            <a:avLst/>
          </a:prstGeom>
          <a:solidFill>
            <a:schemeClr val="accent1">
              <a:lumMod val="5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0" b="1" dirty="0">
                <a:latin typeface="Avenir Book" charset="0"/>
                <a:ea typeface="Avenir Book" charset="0"/>
                <a:cs typeface="Avenir Book" charset="0"/>
              </a:rPr>
              <a:t>A Computational Framework for Studying Social Cooperation in Rats</a:t>
            </a:r>
            <a:endParaRPr lang="en-US" sz="9000" dirty="0">
              <a:latin typeface="Avenir Book" charset="0"/>
              <a:ea typeface="Avenir Book" charset="0"/>
              <a:cs typeface="Avenir Book" charset="0"/>
            </a:endParaRPr>
          </a:p>
        </p:txBody>
      </p:sp>
      <p:sp>
        <p:nvSpPr>
          <p:cNvPr id="5" name="Rectangle 4"/>
          <p:cNvSpPr/>
          <p:nvPr/>
        </p:nvSpPr>
        <p:spPr>
          <a:xfrm>
            <a:off x="0" y="2057400"/>
            <a:ext cx="43891200" cy="1143000"/>
          </a:xfrm>
          <a:prstGeom prst="rect">
            <a:avLst/>
          </a:prstGeom>
          <a:solidFill>
            <a:srgbClr val="F46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0" dirty="0">
                <a:latin typeface="Avenir Book" charset="0"/>
                <a:ea typeface="Avenir Book" charset="0"/>
                <a:cs typeface="Avenir Book" charset="0"/>
              </a:rPr>
              <a:t>      David Backer Peral	                                                                                                 Wu Tsai Institute, Yale University</a:t>
            </a:r>
          </a:p>
        </p:txBody>
      </p:sp>
      <p:sp>
        <p:nvSpPr>
          <p:cNvPr id="6" name="Rectangle 5"/>
          <p:cNvSpPr/>
          <p:nvPr/>
        </p:nvSpPr>
        <p:spPr>
          <a:xfrm>
            <a:off x="0" y="32004000"/>
            <a:ext cx="43891200" cy="9144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1" name="Rectangle 10"/>
          <p:cNvSpPr/>
          <p:nvPr/>
        </p:nvSpPr>
        <p:spPr>
          <a:xfrm>
            <a:off x="0" y="31775400"/>
            <a:ext cx="43891200" cy="228600"/>
          </a:xfrm>
          <a:prstGeom prst="rect">
            <a:avLst/>
          </a:prstGeom>
          <a:solidFill>
            <a:srgbClr val="F458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2" name="Rectangle 11"/>
          <p:cNvSpPr/>
          <p:nvPr/>
        </p:nvSpPr>
        <p:spPr>
          <a:xfrm>
            <a:off x="32324048" y="3886200"/>
            <a:ext cx="10881360" cy="7572853"/>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15074496" y="3886200"/>
            <a:ext cx="15342823" cy="906709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85798" y="3886200"/>
            <a:ext cx="10881360" cy="842908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685798" y="12914031"/>
            <a:ext cx="10881360" cy="16320441"/>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5074262" y="13683163"/>
            <a:ext cx="15343057" cy="8191601"/>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32319804" y="12055228"/>
            <a:ext cx="10881360" cy="12544835"/>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32319804" y="25363343"/>
            <a:ext cx="10881360" cy="5682193"/>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333749" y="3429359"/>
            <a:ext cx="5643574"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Introduction</a:t>
            </a:r>
          </a:p>
        </p:txBody>
      </p:sp>
      <p:sp>
        <p:nvSpPr>
          <p:cNvPr id="32" name="TextBox 31"/>
          <p:cNvSpPr txBox="1"/>
          <p:nvPr/>
        </p:nvSpPr>
        <p:spPr>
          <a:xfrm>
            <a:off x="3988154" y="12439226"/>
            <a:ext cx="3857624"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Methods</a:t>
            </a:r>
          </a:p>
        </p:txBody>
      </p:sp>
      <p:sp>
        <p:nvSpPr>
          <p:cNvPr id="34" name="TextBox 33"/>
          <p:cNvSpPr txBox="1"/>
          <p:nvPr/>
        </p:nvSpPr>
        <p:spPr>
          <a:xfrm>
            <a:off x="18318258" y="3396308"/>
            <a:ext cx="8780069"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Modeling Approach</a:t>
            </a:r>
          </a:p>
        </p:txBody>
      </p:sp>
      <p:sp>
        <p:nvSpPr>
          <p:cNvPr id="36" name="TextBox 35"/>
          <p:cNvSpPr txBox="1"/>
          <p:nvPr/>
        </p:nvSpPr>
        <p:spPr>
          <a:xfrm>
            <a:off x="33575088" y="3396308"/>
            <a:ext cx="8370792"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Effects of Familiarity</a:t>
            </a:r>
          </a:p>
        </p:txBody>
      </p:sp>
      <p:sp>
        <p:nvSpPr>
          <p:cNvPr id="37" name="TextBox 36"/>
          <p:cNvSpPr txBox="1"/>
          <p:nvPr/>
        </p:nvSpPr>
        <p:spPr>
          <a:xfrm>
            <a:off x="35816614" y="11712327"/>
            <a:ext cx="4665346"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Conclusions</a:t>
            </a:r>
          </a:p>
        </p:txBody>
      </p:sp>
      <p:sp>
        <p:nvSpPr>
          <p:cNvPr id="38" name="TextBox 37"/>
          <p:cNvSpPr txBox="1"/>
          <p:nvPr/>
        </p:nvSpPr>
        <p:spPr>
          <a:xfrm>
            <a:off x="34938697" y="25008274"/>
            <a:ext cx="5643574"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References</a:t>
            </a:r>
          </a:p>
        </p:txBody>
      </p:sp>
      <p:sp>
        <p:nvSpPr>
          <p:cNvPr id="42" name="TextBox 41"/>
          <p:cNvSpPr txBox="1"/>
          <p:nvPr/>
        </p:nvSpPr>
        <p:spPr>
          <a:xfrm>
            <a:off x="1099711" y="13464148"/>
            <a:ext cx="10058400" cy="11664732"/>
          </a:xfrm>
          <a:prstGeom prst="rect">
            <a:avLst/>
          </a:prstGeom>
          <a:noFill/>
        </p:spPr>
        <p:txBody>
          <a:bodyPr wrap="square" rtlCol="0">
            <a:spAutoFit/>
          </a:bodyPr>
          <a:lstStyle/>
          <a:p>
            <a:r>
              <a:rPr lang="en-US" sz="3200" b="1" u="sng" dirty="0">
                <a:solidFill>
                  <a:schemeClr val="tx1">
                    <a:lumMod val="95000"/>
                    <a:lumOff val="5000"/>
                  </a:schemeClr>
                </a:solidFill>
                <a:latin typeface="+mj-lt"/>
                <a:ea typeface="Avenir Book" charset="0"/>
                <a:cs typeface="Avenir Book" charset="0"/>
              </a:rPr>
              <a:t>Training:</a:t>
            </a:r>
            <a:r>
              <a:rPr lang="en-US" sz="3200" dirty="0">
                <a:solidFill>
                  <a:schemeClr val="tx1">
                    <a:lumMod val="95000"/>
                    <a:lumOff val="5000"/>
                  </a:schemeClr>
                </a:solidFill>
                <a:latin typeface="+mj-lt"/>
                <a:ea typeface="Avenir Book" charset="0"/>
                <a:cs typeface="Avenir Book" charset="0"/>
              </a:rPr>
              <a:t> Animals were first subjected to Pavlovian Condition between the sound queue and the reward. Then they did Instrumental Training to learn to press a lever at the sound queue to obtain the reward. </a:t>
            </a:r>
            <a:endParaRPr lang="en-US" sz="3200" b="1" u="sng" dirty="0">
              <a:solidFill>
                <a:schemeClr val="tx1">
                  <a:lumMod val="95000"/>
                  <a:lumOff val="5000"/>
                </a:schemeClr>
              </a:solidFill>
              <a:latin typeface="+mj-lt"/>
              <a:ea typeface="Avenir Book" charset="0"/>
              <a:cs typeface="Avenir Book" charset="0"/>
            </a:endParaRPr>
          </a:p>
          <a:p>
            <a:r>
              <a:rPr lang="en-US" sz="3200" b="1" u="sng" dirty="0">
                <a:solidFill>
                  <a:schemeClr val="tx1">
                    <a:lumMod val="95000"/>
                    <a:lumOff val="5000"/>
                  </a:schemeClr>
                </a:solidFill>
                <a:latin typeface="+mj-lt"/>
                <a:ea typeface="Avenir Book" charset="0"/>
                <a:cs typeface="Avenir Book" charset="0"/>
              </a:rPr>
              <a:t>Sessions:</a:t>
            </a:r>
            <a:r>
              <a:rPr lang="en-US" sz="3200" dirty="0">
                <a:solidFill>
                  <a:schemeClr val="tx1">
                    <a:lumMod val="95000"/>
                    <a:lumOff val="5000"/>
                  </a:schemeClr>
                </a:solidFill>
                <a:latin typeface="+mj-lt"/>
                <a:ea typeface="Avenir Book" charset="0"/>
                <a:cs typeface="Avenir Book" charset="0"/>
              </a:rPr>
              <a:t> At the end of training, experimental sessions consisted of two rats in a cage with two levers on the left side and two reward dispensers on the right side. Each session had 30+ trials in which the levers came out at random periodic intervals with a sound queue. Rats were rewarded with a food pellet if they pressed the lever within 1 second of each other at the reward dispensers. </a:t>
            </a:r>
          </a:p>
          <a:p>
            <a:pPr algn="just"/>
            <a:endParaRPr lang="en-US" sz="4000" dirty="0">
              <a:solidFill>
                <a:schemeClr val="tx1">
                  <a:lumMod val="95000"/>
                  <a:lumOff val="5000"/>
                </a:schemeClr>
              </a:solidFill>
              <a:latin typeface="+mj-lt"/>
              <a:ea typeface="Avenir Book" charset="0"/>
              <a:cs typeface="Avenir Book" charset="0"/>
            </a:endParaRPr>
          </a:p>
          <a:p>
            <a:pPr algn="just"/>
            <a:endParaRPr lang="en-US" sz="4000" dirty="0">
              <a:solidFill>
                <a:schemeClr val="tx1">
                  <a:lumMod val="95000"/>
                  <a:lumOff val="5000"/>
                </a:schemeClr>
              </a:solidFill>
              <a:latin typeface="+mj-lt"/>
              <a:ea typeface="Avenir Book" charset="0"/>
              <a:cs typeface="Avenir Book" charset="0"/>
            </a:endParaRPr>
          </a:p>
          <a:p>
            <a:pPr algn="just"/>
            <a:endParaRPr lang="en-US" sz="4000" dirty="0">
              <a:solidFill>
                <a:schemeClr val="tx1">
                  <a:lumMod val="95000"/>
                  <a:lumOff val="5000"/>
                </a:schemeClr>
              </a:solidFill>
              <a:latin typeface="+mj-lt"/>
              <a:ea typeface="Avenir Book" charset="0"/>
              <a:cs typeface="Avenir Book" charset="0"/>
            </a:endParaRPr>
          </a:p>
          <a:p>
            <a:pPr algn="just"/>
            <a:endParaRPr lang="en-US" sz="4000" dirty="0">
              <a:solidFill>
                <a:schemeClr val="tx1">
                  <a:lumMod val="95000"/>
                  <a:lumOff val="5000"/>
                </a:schemeClr>
              </a:solidFill>
              <a:latin typeface="+mj-lt"/>
              <a:ea typeface="Avenir Book" charset="0"/>
              <a:cs typeface="Avenir Book" charset="0"/>
            </a:endParaRPr>
          </a:p>
          <a:p>
            <a:pPr algn="just"/>
            <a:endParaRPr lang="en-US" sz="4000" dirty="0">
              <a:solidFill>
                <a:schemeClr val="tx1">
                  <a:lumMod val="95000"/>
                  <a:lumOff val="5000"/>
                </a:schemeClr>
              </a:solidFill>
              <a:latin typeface="+mj-lt"/>
              <a:ea typeface="Avenir Book" charset="0"/>
              <a:cs typeface="Avenir Book" charset="0"/>
            </a:endParaRPr>
          </a:p>
          <a:p>
            <a:pPr algn="just"/>
            <a:endParaRPr lang="en-US" sz="4000" dirty="0">
              <a:solidFill>
                <a:schemeClr val="tx1">
                  <a:lumMod val="95000"/>
                  <a:lumOff val="5000"/>
                </a:schemeClr>
              </a:solidFill>
              <a:latin typeface="+mj-lt"/>
              <a:ea typeface="Avenir Book" charset="0"/>
              <a:cs typeface="Avenir Book" charset="0"/>
            </a:endParaRPr>
          </a:p>
          <a:p>
            <a:pPr algn="just"/>
            <a:endParaRPr lang="en-US" sz="4000" dirty="0">
              <a:solidFill>
                <a:schemeClr val="tx1">
                  <a:lumMod val="95000"/>
                  <a:lumOff val="5000"/>
                </a:schemeClr>
              </a:solidFill>
              <a:latin typeface="+mj-lt"/>
              <a:ea typeface="Avenir Book" charset="0"/>
              <a:cs typeface="Avenir Book" charset="0"/>
            </a:endParaRPr>
          </a:p>
          <a:p>
            <a:pPr algn="just"/>
            <a:endParaRPr lang="en-US" sz="4000" dirty="0">
              <a:solidFill>
                <a:schemeClr val="tx1">
                  <a:lumMod val="95000"/>
                  <a:lumOff val="5000"/>
                </a:schemeClr>
              </a:solidFill>
              <a:latin typeface="+mj-lt"/>
              <a:ea typeface="Avenir Book" charset="0"/>
              <a:cs typeface="Avenir Book" charset="0"/>
            </a:endParaRPr>
          </a:p>
          <a:p>
            <a:pPr algn="just"/>
            <a:endParaRPr lang="en-US" sz="4000" dirty="0">
              <a:solidFill>
                <a:schemeClr val="tx1">
                  <a:lumMod val="95000"/>
                  <a:lumOff val="5000"/>
                </a:schemeClr>
              </a:solidFill>
              <a:latin typeface="+mj-lt"/>
              <a:ea typeface="Avenir Book" charset="0"/>
              <a:cs typeface="Avenir Book" charset="0"/>
            </a:endParaRPr>
          </a:p>
          <a:p>
            <a:pPr algn="just"/>
            <a:endParaRPr lang="en-US" sz="4000" dirty="0">
              <a:solidFill>
                <a:schemeClr val="tx1">
                  <a:lumMod val="95000"/>
                  <a:lumOff val="5000"/>
                </a:schemeClr>
              </a:solidFill>
              <a:latin typeface="+mj-lt"/>
              <a:ea typeface="Avenir Book" charset="0"/>
              <a:cs typeface="Avenir Book" charset="0"/>
            </a:endParaRPr>
          </a:p>
        </p:txBody>
      </p:sp>
      <p:sp>
        <p:nvSpPr>
          <p:cNvPr id="56" name="TextBox 55"/>
          <p:cNvSpPr txBox="1"/>
          <p:nvPr/>
        </p:nvSpPr>
        <p:spPr>
          <a:xfrm>
            <a:off x="34963544" y="27857037"/>
            <a:ext cx="5953289" cy="584775"/>
          </a:xfrm>
          <a:prstGeom prst="rect">
            <a:avLst/>
          </a:prstGeom>
          <a:noFill/>
        </p:spPr>
        <p:txBody>
          <a:bodyPr wrap="square" rtlCol="0">
            <a:spAutoFit/>
          </a:bodyPr>
          <a:lstStyle/>
          <a:p>
            <a:r>
              <a:rPr lang="en-US" sz="3200" dirty="0">
                <a:latin typeface="Avenir Book" charset="0"/>
                <a:ea typeface="Avenir Book" charset="0"/>
                <a:cs typeface="Avenir Book" charset="0"/>
              </a:rPr>
              <a:t>This research was funded by</a:t>
            </a:r>
            <a:r>
              <a:rPr lang="mr-IN" sz="3200" dirty="0">
                <a:latin typeface="Avenir Book" charset="0"/>
                <a:ea typeface="Avenir Book" charset="0"/>
                <a:cs typeface="Avenir Book" charset="0"/>
              </a:rPr>
              <a:t>…</a:t>
            </a:r>
            <a:endParaRPr lang="en-US" sz="3200" dirty="0">
              <a:latin typeface="Avenir Book" charset="0"/>
              <a:ea typeface="Avenir Book" charset="0"/>
              <a:cs typeface="Avenir Book" charset="0"/>
            </a:endParaRPr>
          </a:p>
        </p:txBody>
      </p:sp>
      <p:sp>
        <p:nvSpPr>
          <p:cNvPr id="57" name="TextBox 56"/>
          <p:cNvSpPr txBox="1"/>
          <p:nvPr/>
        </p:nvSpPr>
        <p:spPr>
          <a:xfrm>
            <a:off x="36082224" y="32085825"/>
            <a:ext cx="7681695" cy="707886"/>
          </a:xfrm>
          <a:prstGeom prst="rect">
            <a:avLst/>
          </a:prstGeom>
          <a:noFill/>
        </p:spPr>
        <p:txBody>
          <a:bodyPr wrap="square" rtlCol="0">
            <a:spAutoFit/>
          </a:bodyPr>
          <a:lstStyle/>
          <a:p>
            <a:pPr algn="ctr"/>
            <a:r>
              <a:rPr lang="en-US" sz="4000" spc="300" dirty="0" err="1">
                <a:solidFill>
                  <a:schemeClr val="bg1"/>
                </a:solidFill>
                <a:latin typeface="Avenir Book" charset="0"/>
                <a:ea typeface="Avenir Book" charset="0"/>
                <a:cs typeface="Avenir Book" charset="0"/>
              </a:rPr>
              <a:t>david.backerperal@yale.edu</a:t>
            </a:r>
            <a:endParaRPr lang="en-US" sz="4000" spc="300" dirty="0">
              <a:solidFill>
                <a:schemeClr val="bg1"/>
              </a:solidFill>
              <a:latin typeface="Avenir Book" charset="0"/>
              <a:ea typeface="Avenir Book" charset="0"/>
              <a:cs typeface="Avenir Book" charset="0"/>
            </a:endParaRPr>
          </a:p>
        </p:txBody>
      </p:sp>
      <p:sp>
        <p:nvSpPr>
          <p:cNvPr id="35" name="TextBox 34"/>
          <p:cNvSpPr txBox="1"/>
          <p:nvPr/>
        </p:nvSpPr>
        <p:spPr>
          <a:xfrm>
            <a:off x="18385958" y="13244729"/>
            <a:ext cx="8725533"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Cooperative Strategies</a:t>
            </a:r>
          </a:p>
        </p:txBody>
      </p:sp>
      <p:sp>
        <p:nvSpPr>
          <p:cNvPr id="146" name="TextBox 145"/>
          <p:cNvSpPr txBox="1"/>
          <p:nvPr/>
        </p:nvSpPr>
        <p:spPr>
          <a:xfrm>
            <a:off x="33319685" y="26125469"/>
            <a:ext cx="8626195" cy="1200329"/>
          </a:xfrm>
          <a:prstGeom prst="rect">
            <a:avLst/>
          </a:prstGeom>
          <a:noFill/>
        </p:spPr>
        <p:txBody>
          <a:bodyPr wrap="square" rtlCol="0">
            <a:spAutoFit/>
          </a:bodyPr>
          <a:lstStyle/>
          <a:p>
            <a:pPr marL="514350" indent="-514350">
              <a:buFont typeface="+mj-lt"/>
              <a:buAutoNum type="arabicPeriod"/>
            </a:pPr>
            <a:r>
              <a:rPr lang="en-US" sz="2400" dirty="0">
                <a:latin typeface="Avenir Book" charset="0"/>
                <a:ea typeface="Avenir Book" charset="0"/>
                <a:cs typeface="Avenir Book" charset="0"/>
              </a:rPr>
              <a:t>Last, </a:t>
            </a:r>
            <a:r>
              <a:rPr lang="en-US" sz="2400" dirty="0" err="1">
                <a:latin typeface="Avenir Book" charset="0"/>
                <a:ea typeface="Avenir Book" charset="0"/>
                <a:cs typeface="Avenir Book" charset="0"/>
              </a:rPr>
              <a:t>Firstname</a:t>
            </a:r>
            <a:r>
              <a:rPr lang="en-US" sz="2400" dirty="0">
                <a:latin typeface="Avenir Book" charset="0"/>
                <a:ea typeface="Avenir Book" charset="0"/>
                <a:cs typeface="Avenir Book" charset="0"/>
              </a:rPr>
              <a:t> (Year). Title. </a:t>
            </a:r>
            <a:r>
              <a:rPr lang="en-US" sz="2400" i="1" dirty="0">
                <a:latin typeface="Avenir Book" charset="0"/>
                <a:ea typeface="Avenir Book" charset="0"/>
                <a:cs typeface="Avenir Book" charset="0"/>
              </a:rPr>
              <a:t>Journal. </a:t>
            </a:r>
            <a:r>
              <a:rPr lang="en-US" sz="2400" dirty="0">
                <a:latin typeface="Avenir Book" charset="0"/>
                <a:ea typeface="Avenir Book" charset="0"/>
                <a:cs typeface="Avenir Book" charset="0"/>
              </a:rPr>
              <a:t>(</a:t>
            </a:r>
            <a:r>
              <a:rPr lang="en-US" sz="2400" dirty="0" err="1">
                <a:latin typeface="Avenir Book" charset="0"/>
                <a:ea typeface="Avenir Book" charset="0"/>
                <a:cs typeface="Avenir Book" charset="0"/>
              </a:rPr>
              <a:t>pt</a:t>
            </a:r>
            <a:r>
              <a:rPr lang="en-US" sz="2400" dirty="0">
                <a:latin typeface="Avenir Book" charset="0"/>
                <a:ea typeface="Avenir Book" charset="0"/>
                <a:cs typeface="Avenir Book" charset="0"/>
              </a:rPr>
              <a:t> 24)</a:t>
            </a:r>
          </a:p>
          <a:p>
            <a:pPr marL="514350" indent="-514350">
              <a:buFont typeface="+mj-lt"/>
              <a:buAutoNum type="arabicPeriod"/>
            </a:pPr>
            <a:r>
              <a:rPr lang="en-US" sz="2400" dirty="0">
                <a:latin typeface="Avenir Book" charset="0"/>
                <a:ea typeface="Avenir Book" charset="0"/>
                <a:cs typeface="Avenir Book" charset="0"/>
              </a:rPr>
              <a:t>Last, </a:t>
            </a:r>
            <a:r>
              <a:rPr lang="en-US" sz="2400" dirty="0" err="1">
                <a:latin typeface="Avenir Book" charset="0"/>
                <a:ea typeface="Avenir Book" charset="0"/>
                <a:cs typeface="Avenir Book" charset="0"/>
              </a:rPr>
              <a:t>Firstname</a:t>
            </a:r>
            <a:r>
              <a:rPr lang="en-US" sz="2400" dirty="0">
                <a:latin typeface="Avenir Book" charset="0"/>
                <a:ea typeface="Avenir Book" charset="0"/>
                <a:cs typeface="Avenir Book" charset="0"/>
              </a:rPr>
              <a:t> (Year). Title. </a:t>
            </a:r>
            <a:r>
              <a:rPr lang="en-US" sz="2400" i="1" dirty="0">
                <a:latin typeface="Avenir Book" charset="0"/>
                <a:ea typeface="Avenir Book" charset="0"/>
                <a:cs typeface="Avenir Book" charset="0"/>
              </a:rPr>
              <a:t>Journal.</a:t>
            </a:r>
            <a:endParaRPr lang="en-US" sz="2400" dirty="0">
              <a:solidFill>
                <a:schemeClr val="tx1">
                  <a:lumMod val="95000"/>
                  <a:lumOff val="5000"/>
                </a:schemeClr>
              </a:solidFill>
              <a:latin typeface="Avenir Book" charset="0"/>
              <a:ea typeface="Avenir Book" charset="0"/>
              <a:cs typeface="Avenir Book" charset="0"/>
            </a:endParaRPr>
          </a:p>
          <a:p>
            <a:pPr marL="514350" indent="-514350">
              <a:buFont typeface="+mj-lt"/>
              <a:buAutoNum type="arabicPeriod"/>
            </a:pPr>
            <a:r>
              <a:rPr lang="en-US" sz="2400" dirty="0">
                <a:latin typeface="Avenir Book" charset="0"/>
                <a:ea typeface="Avenir Book" charset="0"/>
                <a:cs typeface="Avenir Book" charset="0"/>
              </a:rPr>
              <a:t>Last, </a:t>
            </a:r>
            <a:r>
              <a:rPr lang="en-US" sz="2400" dirty="0" err="1">
                <a:latin typeface="Avenir Book" charset="0"/>
                <a:ea typeface="Avenir Book" charset="0"/>
                <a:cs typeface="Avenir Book" charset="0"/>
              </a:rPr>
              <a:t>Firstname</a:t>
            </a:r>
            <a:r>
              <a:rPr lang="en-US" sz="2400" dirty="0">
                <a:latin typeface="Avenir Book" charset="0"/>
                <a:ea typeface="Avenir Book" charset="0"/>
                <a:cs typeface="Avenir Book" charset="0"/>
              </a:rPr>
              <a:t> (Year). Title. </a:t>
            </a:r>
            <a:r>
              <a:rPr lang="en-US" sz="2400" i="1" dirty="0">
                <a:latin typeface="Avenir Book" charset="0"/>
                <a:ea typeface="Avenir Book" charset="0"/>
                <a:cs typeface="Avenir Book" charset="0"/>
              </a:rPr>
              <a:t>Journal.</a:t>
            </a:r>
            <a:endParaRPr lang="en-US" sz="2400" dirty="0">
              <a:solidFill>
                <a:schemeClr val="tx1">
                  <a:lumMod val="95000"/>
                  <a:lumOff val="5000"/>
                </a:schemeClr>
              </a:solidFill>
              <a:latin typeface="Avenir Book" charset="0"/>
              <a:ea typeface="Avenir Book" charset="0"/>
              <a:cs typeface="Avenir Book" charset="0"/>
            </a:endParaRPr>
          </a:p>
        </p:txBody>
      </p:sp>
      <p:sp>
        <p:nvSpPr>
          <p:cNvPr id="101" name="TextBox 100"/>
          <p:cNvSpPr txBox="1"/>
          <p:nvPr/>
        </p:nvSpPr>
        <p:spPr>
          <a:xfrm>
            <a:off x="32924102" y="13192340"/>
            <a:ext cx="9672764" cy="1323439"/>
          </a:xfrm>
          <a:prstGeom prst="rect">
            <a:avLst/>
          </a:prstGeom>
          <a:noFill/>
        </p:spPr>
        <p:txBody>
          <a:bodyPr wrap="square" rtlCol="0">
            <a:spAutoFit/>
          </a:bodyPr>
          <a:lstStyle/>
          <a:p>
            <a:pPr algn="just"/>
            <a:r>
              <a:rPr lang="en-US" sz="4000" dirty="0">
                <a:solidFill>
                  <a:schemeClr val="tx1">
                    <a:lumMod val="95000"/>
                    <a:lumOff val="5000"/>
                  </a:schemeClr>
                </a:solidFill>
                <a:latin typeface="Avenir Book" charset="0"/>
                <a:ea typeface="Avenir Book" charset="0"/>
                <a:cs typeface="Avenir Book" charset="0"/>
              </a:rPr>
              <a:t>1)</a:t>
            </a:r>
          </a:p>
          <a:p>
            <a:pPr algn="just"/>
            <a:endParaRPr lang="en-US" sz="4000" dirty="0">
              <a:solidFill>
                <a:schemeClr val="tx1">
                  <a:lumMod val="95000"/>
                  <a:lumOff val="5000"/>
                </a:schemeClr>
              </a:solidFill>
              <a:latin typeface="Avenir Book" charset="0"/>
              <a:ea typeface="Avenir Book" charset="0"/>
              <a:cs typeface="Avenir Book" charset="0"/>
            </a:endParaRPr>
          </a:p>
        </p:txBody>
      </p:sp>
      <p:sp>
        <p:nvSpPr>
          <p:cNvPr id="85" name="Rectangle 84"/>
          <p:cNvSpPr/>
          <p:nvPr/>
        </p:nvSpPr>
        <p:spPr>
          <a:xfrm>
            <a:off x="32647064" y="28496566"/>
            <a:ext cx="2316480" cy="2341573"/>
          </a:xfrm>
          <a:prstGeom prst="rect">
            <a:avLst/>
          </a:prstGeom>
          <a:solidFill>
            <a:srgbClr val="BBCA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n w="0"/>
                <a:solidFill>
                  <a:schemeClr val="bg1"/>
                </a:solidFill>
                <a:effectLst>
                  <a:outerShdw blurRad="38100" dist="25400" dir="5400000" algn="ctr" rotWithShape="0">
                    <a:srgbClr val="6E747A">
                      <a:alpha val="43000"/>
                    </a:srgbClr>
                  </a:outerShdw>
                </a:effectLst>
                <a:latin typeface="Avenir Book" charset="0"/>
                <a:ea typeface="Avenir Book" charset="0"/>
                <a:cs typeface="Avenir Book" charset="0"/>
              </a:rPr>
              <a:t>logo 1</a:t>
            </a:r>
            <a:endParaRPr lang="en-US" sz="4000" dirty="0"/>
          </a:p>
        </p:txBody>
      </p:sp>
      <p:sp>
        <p:nvSpPr>
          <p:cNvPr id="86" name="Rectangle 85"/>
          <p:cNvSpPr/>
          <p:nvPr/>
        </p:nvSpPr>
        <p:spPr>
          <a:xfrm>
            <a:off x="40481960" y="28420069"/>
            <a:ext cx="2316480" cy="2341573"/>
          </a:xfrm>
          <a:prstGeom prst="rect">
            <a:avLst/>
          </a:prstGeom>
          <a:solidFill>
            <a:srgbClr val="BBCA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n w="0"/>
                <a:solidFill>
                  <a:schemeClr val="bg1"/>
                </a:solidFill>
                <a:effectLst>
                  <a:outerShdw blurRad="38100" dist="25400" dir="5400000" algn="ctr" rotWithShape="0">
                    <a:srgbClr val="6E747A">
                      <a:alpha val="43000"/>
                    </a:srgbClr>
                  </a:outerShdw>
                </a:effectLst>
                <a:latin typeface="Avenir Book" charset="0"/>
                <a:ea typeface="Avenir Book" charset="0"/>
                <a:cs typeface="Avenir Book" charset="0"/>
              </a:rPr>
              <a:t>logo 2</a:t>
            </a:r>
            <a:endParaRPr lang="en-US" sz="4000" dirty="0"/>
          </a:p>
        </p:txBody>
      </p:sp>
      <p:pic>
        <p:nvPicPr>
          <p:cNvPr id="9" name="Picture 8">
            <a:extLst>
              <a:ext uri="{FF2B5EF4-FFF2-40B4-BE49-F238E27FC236}">
                <a16:creationId xmlns:a16="http://schemas.microsoft.com/office/drawing/2014/main" id="{8F459627-3861-1B48-ADD0-54D7347F9081}"/>
              </a:ext>
            </a:extLst>
          </p:cNvPr>
          <p:cNvPicPr>
            <a:picLocks noChangeAspect="1"/>
          </p:cNvPicPr>
          <p:nvPr/>
        </p:nvPicPr>
        <p:blipFill>
          <a:blip/>
          <a:stretch>
            <a:fillRect/>
          </a:stretch>
        </p:blipFill>
        <p:spPr>
          <a:xfrm>
            <a:off x="1172083" y="18978928"/>
            <a:ext cx="9900338" cy="4571467"/>
          </a:xfrm>
          <a:prstGeom prst="rect">
            <a:avLst/>
          </a:prstGeom>
        </p:spPr>
      </p:pic>
      <p:sp>
        <p:nvSpPr>
          <p:cNvPr id="13" name="TextBox 12">
            <a:extLst>
              <a:ext uri="{FF2B5EF4-FFF2-40B4-BE49-F238E27FC236}">
                <a16:creationId xmlns:a16="http://schemas.microsoft.com/office/drawing/2014/main" id="{AA26541D-E31F-9A42-A327-5DB4FB96E7FB}"/>
              </a:ext>
            </a:extLst>
          </p:cNvPr>
          <p:cNvSpPr txBox="1"/>
          <p:nvPr/>
        </p:nvSpPr>
        <p:spPr>
          <a:xfrm>
            <a:off x="1131482" y="23648514"/>
            <a:ext cx="10026629" cy="3046988"/>
          </a:xfrm>
          <a:prstGeom prst="rect">
            <a:avLst/>
          </a:prstGeom>
          <a:noFill/>
        </p:spPr>
        <p:txBody>
          <a:bodyPr wrap="square" rtlCol="0">
            <a:spAutoFit/>
          </a:bodyPr>
          <a:lstStyle/>
          <a:p>
            <a:r>
              <a:rPr lang="en-US" sz="3200" b="1" u="sng" dirty="0">
                <a:solidFill>
                  <a:schemeClr val="tx1">
                    <a:lumMod val="95000"/>
                    <a:lumOff val="5000"/>
                  </a:schemeClr>
                </a:solidFill>
                <a:latin typeface="+mj-lt"/>
                <a:ea typeface="Avenir Book" charset="0"/>
                <a:cs typeface="Avenir Book" charset="0"/>
              </a:rPr>
              <a:t>Experimental Modifications:</a:t>
            </a:r>
            <a:r>
              <a:rPr lang="en-US" sz="3200" dirty="0">
                <a:solidFill>
                  <a:schemeClr val="tx1">
                    <a:lumMod val="95000"/>
                    <a:lumOff val="5000"/>
                  </a:schemeClr>
                </a:solidFill>
                <a:latin typeface="+mj-lt"/>
                <a:ea typeface="Avenir Book" charset="0"/>
                <a:cs typeface="Avenir Book" charset="0"/>
              </a:rPr>
              <a:t> Experimental sessions were conducted across different cohorts of rats with varying levels of familiarity. 1) Training Partners were pairs of rats that had been trained together, 2) Unfamiliar Rats had been trained with another partner but had not seen their current partner. </a:t>
            </a:r>
          </a:p>
        </p:txBody>
      </p:sp>
      <p:sp>
        <p:nvSpPr>
          <p:cNvPr id="53" name="TextBox 52">
            <a:extLst>
              <a:ext uri="{FF2B5EF4-FFF2-40B4-BE49-F238E27FC236}">
                <a16:creationId xmlns:a16="http://schemas.microsoft.com/office/drawing/2014/main" id="{56D4CA6C-6770-994E-88EE-362A9824FCB9}"/>
              </a:ext>
            </a:extLst>
          </p:cNvPr>
          <p:cNvSpPr txBox="1"/>
          <p:nvPr/>
        </p:nvSpPr>
        <p:spPr>
          <a:xfrm>
            <a:off x="15690425" y="4607878"/>
            <a:ext cx="14013647" cy="1938992"/>
          </a:xfrm>
          <a:prstGeom prst="rect">
            <a:avLst/>
          </a:prstGeom>
          <a:noFill/>
        </p:spPr>
        <p:txBody>
          <a:bodyPr wrap="square" rtlCol="0">
            <a:spAutoFit/>
          </a:bodyPr>
          <a:lstStyle/>
          <a:p>
            <a:r>
              <a:rPr lang="en-US" sz="4000" dirty="0">
                <a:solidFill>
                  <a:schemeClr val="tx1">
                    <a:lumMod val="95000"/>
                    <a:lumOff val="5000"/>
                  </a:schemeClr>
                </a:solidFill>
                <a:latin typeface="+mj-lt"/>
                <a:ea typeface="Avenir Book" charset="0"/>
                <a:cs typeface="Avenir Book" charset="0"/>
              </a:rPr>
              <a:t>Since we are interested in modeling cooperation, we are using the multi-agent deep deterministic policy gradient (MADDGP) algorithm in order to accurately model the cooperative aspect of the task. </a:t>
            </a:r>
          </a:p>
        </p:txBody>
      </p:sp>
      <p:pic>
        <p:nvPicPr>
          <p:cNvPr id="18" name="Picture 17">
            <a:extLst>
              <a:ext uri="{FF2B5EF4-FFF2-40B4-BE49-F238E27FC236}">
                <a16:creationId xmlns:a16="http://schemas.microsoft.com/office/drawing/2014/main" id="{E037EE7A-62AB-BC47-B680-CE48D8698365}"/>
              </a:ext>
            </a:extLst>
          </p:cNvPr>
          <p:cNvPicPr>
            <a:picLocks noChangeAspect="1"/>
          </p:cNvPicPr>
          <p:nvPr/>
        </p:nvPicPr>
        <p:blipFill>
          <a:blip/>
          <a:stretch>
            <a:fillRect/>
          </a:stretch>
        </p:blipFill>
        <p:spPr>
          <a:xfrm>
            <a:off x="15690425" y="6591515"/>
            <a:ext cx="13991561" cy="6086244"/>
          </a:xfrm>
          <a:prstGeom prst="rect">
            <a:avLst/>
          </a:prstGeom>
        </p:spPr>
      </p:pic>
      <p:pic>
        <p:nvPicPr>
          <p:cNvPr id="1026" name="Picture 2" descr="https://lh7-rt.googleusercontent.com/slidesz/AGV_vUd0-ll0Kd3RtlZg_VaKH75zPsud2FPxczD2OyVgcP-OBu0Ci9f_08BR4IcWvcKam2YIV5pWK8Hz2CNVqDwR6PidvhPftPFlZQ2gzuk7EHm9FT4qeoFzzetWIMp6Uk6ZyKHvm_7O2A=s2048?key=Kne4B2cJlu6Q0QqjI1G5vQ">
            <a:extLst>
              <a:ext uri="{FF2B5EF4-FFF2-40B4-BE49-F238E27FC236}">
                <a16:creationId xmlns:a16="http://schemas.microsoft.com/office/drawing/2014/main" id="{4D41E4B4-BB6A-D24C-ADEF-711DA9416D87}"/>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5644837" y="14821728"/>
            <a:ext cx="7195363" cy="539652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7-rt.googleusercontent.com/slidesz/AGV_vUd7jCYpuv9SvX7CtspvvBwJgmnaNZP2Kyyst03lk0agk2d7dYCJVrDf4IdLivT_1D3cxFBaxYbBtAgiNSa_Z7KHXLGOiVP9lAjI-sM4NFGpXPjdLuKqLfn4SyMW0Pip5OUsv3OK0A=s2048?key=Kne4B2cJlu6Q0QqjI1G5vQ">
            <a:extLst>
              <a:ext uri="{FF2B5EF4-FFF2-40B4-BE49-F238E27FC236}">
                <a16:creationId xmlns:a16="http://schemas.microsoft.com/office/drawing/2014/main" id="{8E18DD28-EA59-B840-9BDA-4FEEB8A3EE0C}"/>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22881161" y="14806368"/>
            <a:ext cx="7212289" cy="5409217"/>
          </a:xfrm>
          <a:prstGeom prst="rect">
            <a:avLst/>
          </a:prstGeom>
          <a:noFill/>
          <a:extLst>
            <a:ext uri="{909E8E84-426E-40DD-AFC4-6F175D3DCCD1}">
              <a14:hiddenFill xmlns:a14="http://schemas.microsoft.com/office/drawing/2010/main">
                <a:solidFill>
                  <a:srgbClr val="FFFFFF"/>
                </a:solidFill>
              </a14:hiddenFill>
            </a:ext>
          </a:extLst>
        </p:spPr>
      </p:pic>
      <p:sp>
        <p:nvSpPr>
          <p:cNvPr id="60" name="Rectangle 59">
            <a:extLst>
              <a:ext uri="{FF2B5EF4-FFF2-40B4-BE49-F238E27FC236}">
                <a16:creationId xmlns:a16="http://schemas.microsoft.com/office/drawing/2014/main" id="{C7759870-15A5-E44C-81BB-AC95EE4268C4}"/>
              </a:ext>
            </a:extLst>
          </p:cNvPr>
          <p:cNvSpPr/>
          <p:nvPr/>
        </p:nvSpPr>
        <p:spPr>
          <a:xfrm>
            <a:off x="15074262" y="22758455"/>
            <a:ext cx="15343057" cy="8287081"/>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8C839D30-5813-D645-9FA7-21F76B1159F5}"/>
              </a:ext>
            </a:extLst>
          </p:cNvPr>
          <p:cNvSpPr txBox="1"/>
          <p:nvPr/>
        </p:nvSpPr>
        <p:spPr>
          <a:xfrm>
            <a:off x="16453204" y="22420740"/>
            <a:ext cx="12466001"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How Behaviors Influence Success</a:t>
            </a:r>
          </a:p>
        </p:txBody>
      </p:sp>
      <p:pic>
        <p:nvPicPr>
          <p:cNvPr id="1032" name="Picture 8" descr="https://lh7-rt.googleusercontent.com/slidesz/AGV_vUdt_xr1b68A_iUVU3rNKqmExpxZ3gpnBonI9xLAWRopoE20nUGi57Ei5sbCUbAHh2lTAyjI8xy73HUht7rvD_DPqrQ1B69OK3j0ZtL59xIzML4BmdIr2o0_yvwiotZCL5Na1khMsw=s2048?key=YP3nIX9N-ONb4h_NLb2GDw">
            <a:extLst>
              <a:ext uri="{FF2B5EF4-FFF2-40B4-BE49-F238E27FC236}">
                <a16:creationId xmlns:a16="http://schemas.microsoft.com/office/drawing/2014/main" id="{CBA76781-2EC5-204C-836E-15165589E791}"/>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32647064" y="8265996"/>
            <a:ext cx="4825961" cy="301622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lh7-rt.googleusercontent.com/slidesz/AGV_vUcRLmA98KQbfKPOUlXCnhhnXFk7noFjLiVaMBQOdQ6WedAf1pmdV4oCKQ3W6xqpR77wx0Gw7NNehaPCYo0odPcc-bqXJjSIPzN_VVnQTcaBuIxDirX49SLBN98isTjG8HMdAHt6wA=s2048?key=A0VVpZ4BVJ9TLwhmm7U5Vw">
            <a:extLst>
              <a:ext uri="{FF2B5EF4-FFF2-40B4-BE49-F238E27FC236}">
                <a16:creationId xmlns:a16="http://schemas.microsoft.com/office/drawing/2014/main" id="{9A3DCED7-5AFD-4E48-AA31-096F0139618C}"/>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5439720" y="23516747"/>
            <a:ext cx="7038199" cy="502728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s://lh7-rt.googleusercontent.com/slidesz/AGV_vUexnbPOZfwDoPQrFt0D59HNztQ8W6eb1yV4Yom0RgEMjkMT3dLI3gV77GmX3ODRekXOHROUfHdczPJoo9VTPqeZVxqr-jcXEtwskNEz5Igl5Hc0CtJ-dlTYX5lgbcQXThOKOLNVCQ=s2048?key=A0VVpZ4BVJ9TLwhmm7U5Vw">
            <a:extLst>
              <a:ext uri="{FF2B5EF4-FFF2-40B4-BE49-F238E27FC236}">
                <a16:creationId xmlns:a16="http://schemas.microsoft.com/office/drawing/2014/main" id="{92F45F79-E5D2-8B47-B353-25E093A14DD7}"/>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32510000" y="4466725"/>
            <a:ext cx="6243143" cy="3745886"/>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B5AC468B-1654-EC44-93F0-CECC31D4A61C}"/>
              </a:ext>
            </a:extLst>
          </p:cNvPr>
          <p:cNvSpPr txBox="1"/>
          <p:nvPr/>
        </p:nvSpPr>
        <p:spPr>
          <a:xfrm flipH="1">
            <a:off x="15604236" y="20233611"/>
            <a:ext cx="7235964" cy="2062103"/>
          </a:xfrm>
          <a:prstGeom prst="rect">
            <a:avLst/>
          </a:prstGeom>
          <a:noFill/>
        </p:spPr>
        <p:txBody>
          <a:bodyPr wrap="square" rtlCol="0">
            <a:spAutoFit/>
          </a:bodyPr>
          <a:lstStyle/>
          <a:p>
            <a:r>
              <a:rPr lang="en-US" sz="3200" dirty="0">
                <a:latin typeface="+mj-lt"/>
              </a:rPr>
              <a:t>FIGURE 1:  Rats appear to be more synchronized in successful trials, where synchronization is defined as lower horizontal distance be</a:t>
            </a:r>
          </a:p>
        </p:txBody>
      </p:sp>
      <p:sp>
        <p:nvSpPr>
          <p:cNvPr id="69" name="TextBox 68">
            <a:extLst>
              <a:ext uri="{FF2B5EF4-FFF2-40B4-BE49-F238E27FC236}">
                <a16:creationId xmlns:a16="http://schemas.microsoft.com/office/drawing/2014/main" id="{90B7D46E-4A78-F54E-9B4E-B86654B6A52E}"/>
              </a:ext>
            </a:extLst>
          </p:cNvPr>
          <p:cNvSpPr txBox="1"/>
          <p:nvPr/>
        </p:nvSpPr>
        <p:spPr>
          <a:xfrm flipH="1">
            <a:off x="15973419" y="14346939"/>
            <a:ext cx="6940690" cy="584775"/>
          </a:xfrm>
          <a:prstGeom prst="rect">
            <a:avLst/>
          </a:prstGeom>
          <a:noFill/>
        </p:spPr>
        <p:txBody>
          <a:bodyPr wrap="square" rtlCol="0">
            <a:spAutoFit/>
          </a:bodyPr>
          <a:lstStyle/>
          <a:p>
            <a:pPr algn="ctr"/>
            <a:r>
              <a:rPr lang="en-US" sz="3200" b="1" dirty="0">
                <a:latin typeface="+mj-lt"/>
              </a:rPr>
              <a:t>Synchronization</a:t>
            </a:r>
          </a:p>
        </p:txBody>
      </p:sp>
      <p:sp>
        <p:nvSpPr>
          <p:cNvPr id="70" name="TextBox 69">
            <a:extLst>
              <a:ext uri="{FF2B5EF4-FFF2-40B4-BE49-F238E27FC236}">
                <a16:creationId xmlns:a16="http://schemas.microsoft.com/office/drawing/2014/main" id="{FD75ADF7-AF5C-7943-B4AF-68A9C603F46A}"/>
              </a:ext>
            </a:extLst>
          </p:cNvPr>
          <p:cNvSpPr txBox="1"/>
          <p:nvPr/>
        </p:nvSpPr>
        <p:spPr>
          <a:xfrm flipH="1">
            <a:off x="23152760" y="14305719"/>
            <a:ext cx="6940690" cy="584775"/>
          </a:xfrm>
          <a:prstGeom prst="rect">
            <a:avLst/>
          </a:prstGeom>
          <a:noFill/>
        </p:spPr>
        <p:txBody>
          <a:bodyPr wrap="square" rtlCol="0">
            <a:spAutoFit/>
          </a:bodyPr>
          <a:lstStyle/>
          <a:p>
            <a:pPr algn="ctr"/>
            <a:r>
              <a:rPr lang="en-US" sz="3200" b="1" dirty="0">
                <a:latin typeface="+mj-lt"/>
              </a:rPr>
              <a:t>Waiting</a:t>
            </a:r>
          </a:p>
        </p:txBody>
      </p:sp>
      <p:pic>
        <p:nvPicPr>
          <p:cNvPr id="1040" name="Picture 16" descr="https://lh7-rt.googleusercontent.com/slidesz/AGV_vUc1cPKNxtGSRXgtIIxL2-EONvYcg7tPzf4-bC7xzxUxEtIY6NsNOOg5a2nEIMbJG2afx8th6xqbHhRsyVrsE9ErHHR87knFDq-x0hnNaEItiNYTX22ItqT5iqR_vtwE_BUX3kF02g=s2048?key=fWLIwv_rICN_XVTDs06pDQ">
            <a:extLst>
              <a:ext uri="{FF2B5EF4-FFF2-40B4-BE49-F238E27FC236}">
                <a16:creationId xmlns:a16="http://schemas.microsoft.com/office/drawing/2014/main" id="{F624D571-51F8-A94F-A412-A1A860007ADC}"/>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22690692" y="23402673"/>
            <a:ext cx="7007241" cy="5255431"/>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17">
            <a:extLst>
              <a:ext uri="{FF2B5EF4-FFF2-40B4-BE49-F238E27FC236}">
                <a16:creationId xmlns:a16="http://schemas.microsoft.com/office/drawing/2014/main" id="{958CE522-C7AE-9D40-8E7B-BCD409C0B90F}"/>
              </a:ext>
            </a:extLst>
          </p:cNvPr>
          <p:cNvSpPr>
            <a:spLocks noChangeArrowheads="1"/>
          </p:cNvSpPr>
          <p:nvPr/>
        </p:nvSpPr>
        <p:spPr bwMode="auto">
          <a:xfrm>
            <a:off x="47777824" y="16032724"/>
            <a:ext cx="1487258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ea typeface="Times New Roman" panose="02020603050405020304" pitchFamily="18" charset="0"/>
              </a:rPr>
              <a:t>Success Rate by Number of Rats at Lever at Cue</a:t>
            </a:r>
            <a:endParaRPr kumimoji="0" lang="en-US" altLang="en-US" sz="37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  </a:t>
            </a:r>
            <a:endParaRPr kumimoji="0" lang="en-US" altLang="en-US" sz="480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88567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Box 99"/>
          <p:cNvSpPr txBox="1"/>
          <p:nvPr/>
        </p:nvSpPr>
        <p:spPr>
          <a:xfrm>
            <a:off x="1122041" y="4595965"/>
            <a:ext cx="10058400" cy="7498080"/>
          </a:xfrm>
          <a:prstGeom prst="rect">
            <a:avLst/>
          </a:prstGeom>
          <a:noFill/>
        </p:spPr>
        <p:txBody>
          <a:bodyPr wrap="square" rtlCol="0">
            <a:spAutoFit/>
          </a:bodyPr>
          <a:lstStyle/>
          <a:p>
            <a:r>
              <a:rPr lang="en-US" sz="3200" dirty="0">
                <a:latin typeface="+mj-lt"/>
              </a:rPr>
              <a:t>Understanding the neural mechanisms that drive social cooperation is crucial for advancing our knowledge of social behavior and developing treatments for conditions such as autism spectrum disorder and early-life stress. Animals such as rats can model these mechanisms, though their behavioral variability makes analysis inherently challenging. While reinforcement learning (RL) has emerged as a promising framework for modeling animal behavior, multi-agent RL algorithms have not yet been applied to the study of social cooperation. </a:t>
            </a:r>
          </a:p>
          <a:p>
            <a:endParaRPr lang="en-US" sz="3200" dirty="0">
              <a:latin typeface="+mj-lt"/>
            </a:endParaRPr>
          </a:p>
          <a:p>
            <a:r>
              <a:rPr lang="en-US" sz="3200" dirty="0">
                <a:latin typeface="+mj-lt"/>
              </a:rPr>
              <a:t>In order to test the validity of RL, we used experimental data of a freely behaving cooperative task in rats from Jane Taylor’s Lab to attempt to analyze the extent to which the models capture animal behavior.</a:t>
            </a:r>
          </a:p>
          <a:p>
            <a:br>
              <a:rPr lang="en-US" sz="4000" dirty="0">
                <a:latin typeface="+mj-lt"/>
              </a:rPr>
            </a:br>
            <a:endParaRPr lang="en-US" sz="4000" dirty="0">
              <a:solidFill>
                <a:schemeClr val="tx1">
                  <a:lumMod val="95000"/>
                  <a:lumOff val="5000"/>
                </a:schemeClr>
              </a:solidFill>
              <a:latin typeface="+mj-lt"/>
              <a:ea typeface="Avenir Book" charset="0"/>
              <a:cs typeface="Avenir Book" charset="0"/>
            </a:endParaRPr>
          </a:p>
        </p:txBody>
      </p:sp>
      <p:sp>
        <p:nvSpPr>
          <p:cNvPr id="4" name="Rectangle 3"/>
          <p:cNvSpPr/>
          <p:nvPr/>
        </p:nvSpPr>
        <p:spPr>
          <a:xfrm>
            <a:off x="0" y="0"/>
            <a:ext cx="43891200" cy="2057400"/>
          </a:xfrm>
          <a:prstGeom prst="rect">
            <a:avLst/>
          </a:prstGeom>
          <a:solidFill>
            <a:schemeClr val="accent1">
              <a:lumMod val="5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0" b="1" dirty="0">
                <a:latin typeface="Avenir Book" charset="0"/>
                <a:ea typeface="Avenir Book" charset="0"/>
                <a:cs typeface="Avenir Book" charset="0"/>
              </a:rPr>
              <a:t>A Computational Framework for Studying Social Cooperation in Rats</a:t>
            </a:r>
            <a:endParaRPr lang="en-US" sz="9000" dirty="0">
              <a:latin typeface="Avenir Book" charset="0"/>
              <a:ea typeface="Avenir Book" charset="0"/>
              <a:cs typeface="Avenir Book" charset="0"/>
            </a:endParaRPr>
          </a:p>
        </p:txBody>
      </p:sp>
      <p:sp>
        <p:nvSpPr>
          <p:cNvPr id="5" name="Rectangle 4"/>
          <p:cNvSpPr/>
          <p:nvPr/>
        </p:nvSpPr>
        <p:spPr>
          <a:xfrm>
            <a:off x="0" y="2057400"/>
            <a:ext cx="43891200" cy="1143000"/>
          </a:xfrm>
          <a:prstGeom prst="rect">
            <a:avLst/>
          </a:prstGeom>
          <a:solidFill>
            <a:srgbClr val="F46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0" dirty="0">
                <a:latin typeface="Avenir Book" charset="0"/>
                <a:ea typeface="Avenir Book" charset="0"/>
                <a:cs typeface="Avenir Book" charset="0"/>
              </a:rPr>
              <a:t>      David Backer Peral	                                                                                                 Wu Tsai Institute, Yale University</a:t>
            </a:r>
          </a:p>
        </p:txBody>
      </p:sp>
      <p:sp>
        <p:nvSpPr>
          <p:cNvPr id="6" name="Rectangle 5"/>
          <p:cNvSpPr/>
          <p:nvPr/>
        </p:nvSpPr>
        <p:spPr>
          <a:xfrm>
            <a:off x="0" y="32004000"/>
            <a:ext cx="43891200" cy="9144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1" name="Rectangle 10"/>
          <p:cNvSpPr/>
          <p:nvPr/>
        </p:nvSpPr>
        <p:spPr>
          <a:xfrm>
            <a:off x="0" y="31775400"/>
            <a:ext cx="43891200" cy="228600"/>
          </a:xfrm>
          <a:prstGeom prst="rect">
            <a:avLst/>
          </a:prstGeom>
          <a:solidFill>
            <a:srgbClr val="F458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2" name="Rectangle 11"/>
          <p:cNvSpPr/>
          <p:nvPr/>
        </p:nvSpPr>
        <p:spPr>
          <a:xfrm>
            <a:off x="32324048" y="3886200"/>
            <a:ext cx="10881360" cy="7572853"/>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12279679" y="3886200"/>
            <a:ext cx="19399855" cy="906709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85798" y="3886200"/>
            <a:ext cx="10881360" cy="842908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685798" y="12914032"/>
            <a:ext cx="10881360" cy="11353074"/>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2279678" y="13683163"/>
            <a:ext cx="19399855" cy="8191601"/>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32319804" y="12055228"/>
            <a:ext cx="10881360" cy="12544835"/>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32319804" y="25363343"/>
            <a:ext cx="10881360" cy="5682193"/>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333749" y="3429359"/>
            <a:ext cx="5643574"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Introduction</a:t>
            </a:r>
          </a:p>
        </p:txBody>
      </p:sp>
      <p:sp>
        <p:nvSpPr>
          <p:cNvPr id="32" name="TextBox 31"/>
          <p:cNvSpPr txBox="1"/>
          <p:nvPr/>
        </p:nvSpPr>
        <p:spPr>
          <a:xfrm>
            <a:off x="3988154" y="12439226"/>
            <a:ext cx="3857624"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Methods</a:t>
            </a:r>
          </a:p>
        </p:txBody>
      </p:sp>
      <p:sp>
        <p:nvSpPr>
          <p:cNvPr id="34" name="TextBox 33"/>
          <p:cNvSpPr txBox="1"/>
          <p:nvPr/>
        </p:nvSpPr>
        <p:spPr>
          <a:xfrm>
            <a:off x="17589570" y="3424115"/>
            <a:ext cx="8780069"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Cooperative Strategies</a:t>
            </a:r>
          </a:p>
        </p:txBody>
      </p:sp>
      <p:sp>
        <p:nvSpPr>
          <p:cNvPr id="36" name="TextBox 35"/>
          <p:cNvSpPr txBox="1"/>
          <p:nvPr/>
        </p:nvSpPr>
        <p:spPr>
          <a:xfrm>
            <a:off x="33449920" y="3463341"/>
            <a:ext cx="8621127"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Behavioral Conclusions</a:t>
            </a:r>
          </a:p>
        </p:txBody>
      </p:sp>
      <p:sp>
        <p:nvSpPr>
          <p:cNvPr id="37" name="TextBox 36"/>
          <p:cNvSpPr txBox="1"/>
          <p:nvPr/>
        </p:nvSpPr>
        <p:spPr>
          <a:xfrm>
            <a:off x="34007830" y="11790728"/>
            <a:ext cx="7947305"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Modeling Approach</a:t>
            </a:r>
          </a:p>
        </p:txBody>
      </p:sp>
      <p:sp>
        <p:nvSpPr>
          <p:cNvPr id="38" name="TextBox 37"/>
          <p:cNvSpPr txBox="1"/>
          <p:nvPr/>
        </p:nvSpPr>
        <p:spPr>
          <a:xfrm>
            <a:off x="34938697" y="25008274"/>
            <a:ext cx="5643574"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References</a:t>
            </a:r>
          </a:p>
        </p:txBody>
      </p:sp>
      <p:sp>
        <p:nvSpPr>
          <p:cNvPr id="42" name="TextBox 41"/>
          <p:cNvSpPr txBox="1"/>
          <p:nvPr/>
        </p:nvSpPr>
        <p:spPr>
          <a:xfrm>
            <a:off x="1099711" y="13464148"/>
            <a:ext cx="10058400" cy="10802957"/>
          </a:xfrm>
          <a:prstGeom prst="rect">
            <a:avLst/>
          </a:prstGeom>
          <a:noFill/>
        </p:spPr>
        <p:txBody>
          <a:bodyPr wrap="square" rtlCol="0">
            <a:spAutoFit/>
          </a:bodyPr>
          <a:lstStyle/>
          <a:p>
            <a:r>
              <a:rPr lang="en-US" sz="3200" b="1" u="sng" dirty="0">
                <a:solidFill>
                  <a:schemeClr val="tx1">
                    <a:lumMod val="95000"/>
                    <a:lumOff val="5000"/>
                  </a:schemeClr>
                </a:solidFill>
                <a:ea typeface="Avenir Book" charset="0"/>
                <a:cs typeface="Avenir Book" charset="0"/>
              </a:rPr>
              <a:t>Training:</a:t>
            </a:r>
            <a:r>
              <a:rPr lang="en-US" sz="3200" dirty="0">
                <a:solidFill>
                  <a:schemeClr val="tx1">
                    <a:lumMod val="95000"/>
                    <a:lumOff val="5000"/>
                  </a:schemeClr>
                </a:solidFill>
                <a:ea typeface="Avenir Book" charset="0"/>
                <a:cs typeface="Avenir Book" charset="0"/>
              </a:rPr>
              <a:t> </a:t>
            </a:r>
          </a:p>
          <a:p>
            <a:pPr marL="457200" indent="-457200">
              <a:buFont typeface="Wingdings" pitchFamily="2" charset="2"/>
              <a:buChar char="v"/>
            </a:pPr>
            <a:r>
              <a:rPr lang="en-US" sz="3000" dirty="0">
                <a:latin typeface="+mj-lt"/>
              </a:rPr>
              <a:t>Pavlovian Conditioning – Associate sound queue with reward</a:t>
            </a:r>
          </a:p>
          <a:p>
            <a:pPr marL="457200" indent="-457200">
              <a:buFont typeface="Wingdings" pitchFamily="2" charset="2"/>
              <a:buChar char="v"/>
            </a:pPr>
            <a:r>
              <a:rPr lang="en-US" sz="3000" dirty="0">
                <a:solidFill>
                  <a:schemeClr val="tx1">
                    <a:lumMod val="95000"/>
                    <a:lumOff val="5000"/>
                  </a:schemeClr>
                </a:solidFill>
                <a:latin typeface="+mj-lt"/>
                <a:ea typeface="Avenir Book" charset="0"/>
                <a:cs typeface="Avenir Book" charset="0"/>
              </a:rPr>
              <a:t>Instrumental Training </a:t>
            </a:r>
            <a:r>
              <a:rPr lang="en-US" sz="3000" dirty="0">
                <a:latin typeface="+mj-lt"/>
              </a:rPr>
              <a:t>– Associate lever press at sound queue with reward</a:t>
            </a:r>
            <a:endParaRPr lang="en-US" sz="3200" dirty="0">
              <a:solidFill>
                <a:schemeClr val="tx1">
                  <a:lumMod val="95000"/>
                  <a:lumOff val="5000"/>
                </a:schemeClr>
              </a:solidFill>
              <a:latin typeface="+mj-lt"/>
              <a:ea typeface="Avenir Book" charset="0"/>
              <a:cs typeface="Avenir Book" charset="0"/>
            </a:endParaRPr>
          </a:p>
          <a:p>
            <a:r>
              <a:rPr lang="en-US" sz="3200" b="1" u="sng" dirty="0">
                <a:solidFill>
                  <a:schemeClr val="tx1">
                    <a:lumMod val="95000"/>
                    <a:lumOff val="5000"/>
                  </a:schemeClr>
                </a:solidFill>
                <a:ea typeface="Avenir Book" charset="0"/>
                <a:cs typeface="Avenir Book" charset="0"/>
              </a:rPr>
              <a:t>Sessions:</a:t>
            </a:r>
          </a:p>
          <a:p>
            <a:pPr marL="457200" indent="-457200">
              <a:buFont typeface="Wingdings" pitchFamily="2" charset="2"/>
              <a:buChar char="v"/>
            </a:pPr>
            <a:r>
              <a:rPr lang="en-US" sz="3000" dirty="0">
                <a:latin typeface="+mj-lt"/>
              </a:rPr>
              <a:t>Two rats in a cage with two levers on the left side and two reward dispensers on the right side with barriers in between</a:t>
            </a:r>
          </a:p>
          <a:p>
            <a:pPr marL="457200" indent="-457200">
              <a:buFont typeface="Wingdings" pitchFamily="2" charset="2"/>
              <a:buChar char="v"/>
            </a:pPr>
            <a:r>
              <a:rPr lang="en-US" sz="3000" dirty="0">
                <a:solidFill>
                  <a:schemeClr val="tx1">
                    <a:lumMod val="95000"/>
                    <a:lumOff val="5000"/>
                  </a:schemeClr>
                </a:solidFill>
                <a:latin typeface="+mj-lt"/>
                <a:ea typeface="Avenir Book" charset="0"/>
                <a:cs typeface="Avenir Book" charset="0"/>
              </a:rPr>
              <a:t>Rats rewarded if levers pressed within 1 second of each other</a:t>
            </a: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endParaRPr lang="en-US" sz="4000" dirty="0">
              <a:solidFill>
                <a:schemeClr val="tx1">
                  <a:lumMod val="95000"/>
                  <a:lumOff val="5000"/>
                </a:schemeClr>
              </a:solidFill>
              <a:latin typeface="+mj-lt"/>
              <a:ea typeface="Avenir Book" charset="0"/>
              <a:cs typeface="Avenir Book" charset="0"/>
            </a:endParaRPr>
          </a:p>
          <a:p>
            <a:endParaRPr lang="en-US" sz="4000" dirty="0">
              <a:solidFill>
                <a:schemeClr val="tx1">
                  <a:lumMod val="95000"/>
                  <a:lumOff val="5000"/>
                </a:schemeClr>
              </a:solidFill>
              <a:latin typeface="+mj-lt"/>
              <a:ea typeface="Avenir Book" charset="0"/>
              <a:cs typeface="Avenir Book" charset="0"/>
            </a:endParaRPr>
          </a:p>
          <a:p>
            <a:endParaRPr lang="en-US" sz="2400" dirty="0">
              <a:solidFill>
                <a:schemeClr val="tx1">
                  <a:lumMod val="95000"/>
                  <a:lumOff val="5000"/>
                </a:schemeClr>
              </a:solidFill>
              <a:latin typeface="+mj-lt"/>
              <a:ea typeface="Avenir Book" charset="0"/>
              <a:cs typeface="Avenir Book" charset="0"/>
            </a:endParaRPr>
          </a:p>
          <a:p>
            <a:r>
              <a:rPr lang="en-US" sz="3200" b="1" u="sng" dirty="0">
                <a:solidFill>
                  <a:schemeClr val="tx1">
                    <a:lumMod val="95000"/>
                    <a:lumOff val="5000"/>
                  </a:schemeClr>
                </a:solidFill>
                <a:ea typeface="Avenir Book" charset="0"/>
                <a:cs typeface="Avenir Book" charset="0"/>
              </a:rPr>
              <a:t>Experimental Modifications:</a:t>
            </a:r>
            <a:endParaRPr lang="en-US" sz="32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r>
              <a:rPr lang="en-US" sz="3000" dirty="0">
                <a:solidFill>
                  <a:schemeClr val="tx1">
                    <a:lumMod val="95000"/>
                    <a:lumOff val="5000"/>
                  </a:schemeClr>
                </a:solidFill>
                <a:latin typeface="+mj-lt"/>
                <a:ea typeface="Avenir Book" charset="0"/>
                <a:cs typeface="Avenir Book" charset="0"/>
              </a:rPr>
              <a:t>Training Partners </a:t>
            </a:r>
            <a:r>
              <a:rPr lang="en-US" sz="3000" dirty="0">
                <a:latin typeface="+mj-lt"/>
              </a:rPr>
              <a:t>– pairs of rats that have trained together</a:t>
            </a:r>
          </a:p>
          <a:p>
            <a:pPr marL="457200" indent="-457200">
              <a:buFont typeface="Wingdings" pitchFamily="2" charset="2"/>
              <a:buChar char="v"/>
            </a:pPr>
            <a:r>
              <a:rPr lang="en-US" sz="3000" dirty="0">
                <a:solidFill>
                  <a:schemeClr val="tx1">
                    <a:lumMod val="95000"/>
                    <a:lumOff val="5000"/>
                  </a:schemeClr>
                </a:solidFill>
                <a:latin typeface="+mj-lt"/>
                <a:ea typeface="Avenir Book" charset="0"/>
                <a:cs typeface="Avenir Book" charset="0"/>
              </a:rPr>
              <a:t>Unfamiliar </a:t>
            </a:r>
            <a:r>
              <a:rPr lang="en-US" sz="3000" dirty="0">
                <a:latin typeface="+mj-lt"/>
              </a:rPr>
              <a:t>– pairs of rats that have been trained but have not seen current partner</a:t>
            </a:r>
            <a:endParaRPr lang="en-US" sz="3000" dirty="0">
              <a:solidFill>
                <a:schemeClr val="tx1">
                  <a:lumMod val="95000"/>
                  <a:lumOff val="5000"/>
                </a:schemeClr>
              </a:solidFill>
              <a:latin typeface="+mj-lt"/>
              <a:ea typeface="Avenir Book" charset="0"/>
              <a:cs typeface="Avenir Book" charset="0"/>
            </a:endParaRPr>
          </a:p>
        </p:txBody>
      </p:sp>
      <p:sp>
        <p:nvSpPr>
          <p:cNvPr id="56" name="TextBox 55"/>
          <p:cNvSpPr txBox="1"/>
          <p:nvPr/>
        </p:nvSpPr>
        <p:spPr>
          <a:xfrm>
            <a:off x="34963544" y="27857037"/>
            <a:ext cx="5953289" cy="584775"/>
          </a:xfrm>
          <a:prstGeom prst="rect">
            <a:avLst/>
          </a:prstGeom>
          <a:noFill/>
        </p:spPr>
        <p:txBody>
          <a:bodyPr wrap="square" rtlCol="0">
            <a:spAutoFit/>
          </a:bodyPr>
          <a:lstStyle/>
          <a:p>
            <a:r>
              <a:rPr lang="en-US" sz="3200" dirty="0">
                <a:latin typeface="Avenir Book" charset="0"/>
                <a:ea typeface="Avenir Book" charset="0"/>
                <a:cs typeface="Avenir Book" charset="0"/>
              </a:rPr>
              <a:t>This research was funded by</a:t>
            </a:r>
            <a:r>
              <a:rPr lang="mr-IN" sz="3200" dirty="0">
                <a:latin typeface="Avenir Book" charset="0"/>
                <a:ea typeface="Avenir Book" charset="0"/>
                <a:cs typeface="Avenir Book" charset="0"/>
              </a:rPr>
              <a:t>…</a:t>
            </a:r>
            <a:endParaRPr lang="en-US" sz="3200" dirty="0">
              <a:latin typeface="Avenir Book" charset="0"/>
              <a:ea typeface="Avenir Book" charset="0"/>
              <a:cs typeface="Avenir Book" charset="0"/>
            </a:endParaRPr>
          </a:p>
        </p:txBody>
      </p:sp>
      <p:sp>
        <p:nvSpPr>
          <p:cNvPr id="57" name="TextBox 56"/>
          <p:cNvSpPr txBox="1"/>
          <p:nvPr/>
        </p:nvSpPr>
        <p:spPr>
          <a:xfrm>
            <a:off x="36082224" y="32085825"/>
            <a:ext cx="7681695" cy="707886"/>
          </a:xfrm>
          <a:prstGeom prst="rect">
            <a:avLst/>
          </a:prstGeom>
          <a:noFill/>
        </p:spPr>
        <p:txBody>
          <a:bodyPr wrap="square" rtlCol="0">
            <a:spAutoFit/>
          </a:bodyPr>
          <a:lstStyle/>
          <a:p>
            <a:pPr algn="ctr"/>
            <a:r>
              <a:rPr lang="en-US" sz="4000" spc="300" dirty="0">
                <a:solidFill>
                  <a:schemeClr val="bg1"/>
                </a:solidFill>
                <a:latin typeface="Avenir Book" charset="0"/>
                <a:ea typeface="Avenir Book" charset="0"/>
                <a:cs typeface="Avenir Book" charset="0"/>
              </a:rPr>
              <a:t>david.backerperal@yale.edu</a:t>
            </a:r>
          </a:p>
        </p:txBody>
      </p:sp>
      <p:sp>
        <p:nvSpPr>
          <p:cNvPr id="35" name="TextBox 34"/>
          <p:cNvSpPr txBox="1"/>
          <p:nvPr/>
        </p:nvSpPr>
        <p:spPr>
          <a:xfrm>
            <a:off x="15760033" y="13162514"/>
            <a:ext cx="12371133"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How Behaviors Influence Success</a:t>
            </a:r>
          </a:p>
        </p:txBody>
      </p:sp>
      <p:sp>
        <p:nvSpPr>
          <p:cNvPr id="146" name="TextBox 145"/>
          <p:cNvSpPr txBox="1"/>
          <p:nvPr/>
        </p:nvSpPr>
        <p:spPr>
          <a:xfrm>
            <a:off x="33319685" y="26125469"/>
            <a:ext cx="8626195" cy="1200329"/>
          </a:xfrm>
          <a:prstGeom prst="rect">
            <a:avLst/>
          </a:prstGeom>
          <a:noFill/>
        </p:spPr>
        <p:txBody>
          <a:bodyPr wrap="square" rtlCol="0">
            <a:spAutoFit/>
          </a:bodyPr>
          <a:lstStyle/>
          <a:p>
            <a:pPr marL="514350" indent="-514350">
              <a:buFont typeface="+mj-lt"/>
              <a:buAutoNum type="arabicPeriod"/>
            </a:pPr>
            <a:r>
              <a:rPr lang="en-US" sz="2400" dirty="0">
                <a:latin typeface="Avenir Book" charset="0"/>
                <a:ea typeface="Avenir Book" charset="0"/>
                <a:cs typeface="Avenir Book" charset="0"/>
              </a:rPr>
              <a:t>Last, </a:t>
            </a:r>
            <a:r>
              <a:rPr lang="en-US" sz="2400" dirty="0" err="1">
                <a:latin typeface="Avenir Book" charset="0"/>
                <a:ea typeface="Avenir Book" charset="0"/>
                <a:cs typeface="Avenir Book" charset="0"/>
              </a:rPr>
              <a:t>Firstname</a:t>
            </a:r>
            <a:r>
              <a:rPr lang="en-US" sz="2400" dirty="0">
                <a:latin typeface="Avenir Book" charset="0"/>
                <a:ea typeface="Avenir Book" charset="0"/>
                <a:cs typeface="Avenir Book" charset="0"/>
              </a:rPr>
              <a:t> (Year). Title. </a:t>
            </a:r>
            <a:r>
              <a:rPr lang="en-US" sz="2400" i="1" dirty="0">
                <a:latin typeface="Avenir Book" charset="0"/>
                <a:ea typeface="Avenir Book" charset="0"/>
                <a:cs typeface="Avenir Book" charset="0"/>
              </a:rPr>
              <a:t>Journal. </a:t>
            </a:r>
            <a:r>
              <a:rPr lang="en-US" sz="2400" dirty="0">
                <a:latin typeface="Avenir Book" charset="0"/>
                <a:ea typeface="Avenir Book" charset="0"/>
                <a:cs typeface="Avenir Book" charset="0"/>
              </a:rPr>
              <a:t>(</a:t>
            </a:r>
            <a:r>
              <a:rPr lang="en-US" sz="2400" dirty="0" err="1">
                <a:latin typeface="Avenir Book" charset="0"/>
                <a:ea typeface="Avenir Book" charset="0"/>
                <a:cs typeface="Avenir Book" charset="0"/>
              </a:rPr>
              <a:t>pt</a:t>
            </a:r>
            <a:r>
              <a:rPr lang="en-US" sz="2400" dirty="0">
                <a:latin typeface="Avenir Book" charset="0"/>
                <a:ea typeface="Avenir Book" charset="0"/>
                <a:cs typeface="Avenir Book" charset="0"/>
              </a:rPr>
              <a:t> 24)</a:t>
            </a:r>
          </a:p>
          <a:p>
            <a:pPr marL="514350" indent="-514350">
              <a:buFont typeface="+mj-lt"/>
              <a:buAutoNum type="arabicPeriod"/>
            </a:pPr>
            <a:r>
              <a:rPr lang="en-US" sz="2400" dirty="0">
                <a:latin typeface="Avenir Book" charset="0"/>
                <a:ea typeface="Avenir Book" charset="0"/>
                <a:cs typeface="Avenir Book" charset="0"/>
              </a:rPr>
              <a:t>Last, </a:t>
            </a:r>
            <a:r>
              <a:rPr lang="en-US" sz="2400" dirty="0" err="1">
                <a:latin typeface="Avenir Book" charset="0"/>
                <a:ea typeface="Avenir Book" charset="0"/>
                <a:cs typeface="Avenir Book" charset="0"/>
              </a:rPr>
              <a:t>Firstname</a:t>
            </a:r>
            <a:r>
              <a:rPr lang="en-US" sz="2400" dirty="0">
                <a:latin typeface="Avenir Book" charset="0"/>
                <a:ea typeface="Avenir Book" charset="0"/>
                <a:cs typeface="Avenir Book" charset="0"/>
              </a:rPr>
              <a:t> (Year). Title. </a:t>
            </a:r>
            <a:r>
              <a:rPr lang="en-US" sz="2400" i="1" dirty="0">
                <a:latin typeface="Avenir Book" charset="0"/>
                <a:ea typeface="Avenir Book" charset="0"/>
                <a:cs typeface="Avenir Book" charset="0"/>
              </a:rPr>
              <a:t>Journal.</a:t>
            </a:r>
            <a:endParaRPr lang="en-US" sz="2400" dirty="0">
              <a:solidFill>
                <a:schemeClr val="tx1">
                  <a:lumMod val="95000"/>
                  <a:lumOff val="5000"/>
                </a:schemeClr>
              </a:solidFill>
              <a:latin typeface="Avenir Book" charset="0"/>
              <a:ea typeface="Avenir Book" charset="0"/>
              <a:cs typeface="Avenir Book" charset="0"/>
            </a:endParaRPr>
          </a:p>
          <a:p>
            <a:pPr marL="514350" indent="-514350">
              <a:buFont typeface="+mj-lt"/>
              <a:buAutoNum type="arabicPeriod"/>
            </a:pPr>
            <a:r>
              <a:rPr lang="en-US" sz="2400" dirty="0">
                <a:latin typeface="Avenir Book" charset="0"/>
                <a:ea typeface="Avenir Book" charset="0"/>
                <a:cs typeface="Avenir Book" charset="0"/>
              </a:rPr>
              <a:t>Last, </a:t>
            </a:r>
            <a:r>
              <a:rPr lang="en-US" sz="2400" dirty="0" err="1">
                <a:latin typeface="Avenir Book" charset="0"/>
                <a:ea typeface="Avenir Book" charset="0"/>
                <a:cs typeface="Avenir Book" charset="0"/>
              </a:rPr>
              <a:t>Firstname</a:t>
            </a:r>
            <a:r>
              <a:rPr lang="en-US" sz="2400" dirty="0">
                <a:latin typeface="Avenir Book" charset="0"/>
                <a:ea typeface="Avenir Book" charset="0"/>
                <a:cs typeface="Avenir Book" charset="0"/>
              </a:rPr>
              <a:t> (Year). Title. </a:t>
            </a:r>
            <a:r>
              <a:rPr lang="en-US" sz="2400" i="1" dirty="0">
                <a:latin typeface="Avenir Book" charset="0"/>
                <a:ea typeface="Avenir Book" charset="0"/>
                <a:cs typeface="Avenir Book" charset="0"/>
              </a:rPr>
              <a:t>Journal.</a:t>
            </a:r>
            <a:endParaRPr lang="en-US" sz="2400" dirty="0">
              <a:solidFill>
                <a:schemeClr val="tx1">
                  <a:lumMod val="95000"/>
                  <a:lumOff val="5000"/>
                </a:schemeClr>
              </a:solidFill>
              <a:latin typeface="Avenir Book" charset="0"/>
              <a:ea typeface="Avenir Book" charset="0"/>
              <a:cs typeface="Avenir Book" charset="0"/>
            </a:endParaRPr>
          </a:p>
        </p:txBody>
      </p:sp>
      <p:sp>
        <p:nvSpPr>
          <p:cNvPr id="85" name="Rectangle 84"/>
          <p:cNvSpPr/>
          <p:nvPr/>
        </p:nvSpPr>
        <p:spPr>
          <a:xfrm>
            <a:off x="32647064" y="28496566"/>
            <a:ext cx="2316480" cy="2341573"/>
          </a:xfrm>
          <a:prstGeom prst="rect">
            <a:avLst/>
          </a:prstGeom>
          <a:solidFill>
            <a:srgbClr val="BBCA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n w="0"/>
                <a:solidFill>
                  <a:schemeClr val="bg1"/>
                </a:solidFill>
                <a:effectLst>
                  <a:outerShdw blurRad="38100" dist="25400" dir="5400000" algn="ctr" rotWithShape="0">
                    <a:srgbClr val="6E747A">
                      <a:alpha val="43000"/>
                    </a:srgbClr>
                  </a:outerShdw>
                </a:effectLst>
                <a:latin typeface="Avenir Book" charset="0"/>
                <a:ea typeface="Avenir Book" charset="0"/>
                <a:cs typeface="Avenir Book" charset="0"/>
              </a:rPr>
              <a:t>logo 1</a:t>
            </a:r>
            <a:endParaRPr lang="en-US" sz="4000" dirty="0"/>
          </a:p>
        </p:txBody>
      </p:sp>
      <p:sp>
        <p:nvSpPr>
          <p:cNvPr id="86" name="Rectangle 85"/>
          <p:cNvSpPr/>
          <p:nvPr/>
        </p:nvSpPr>
        <p:spPr>
          <a:xfrm>
            <a:off x="40481960" y="28420069"/>
            <a:ext cx="2316480" cy="2341573"/>
          </a:xfrm>
          <a:prstGeom prst="rect">
            <a:avLst/>
          </a:prstGeom>
          <a:solidFill>
            <a:srgbClr val="BBCA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n w="0"/>
                <a:solidFill>
                  <a:schemeClr val="bg1"/>
                </a:solidFill>
                <a:effectLst>
                  <a:outerShdw blurRad="38100" dist="25400" dir="5400000" algn="ctr" rotWithShape="0">
                    <a:srgbClr val="6E747A">
                      <a:alpha val="43000"/>
                    </a:srgbClr>
                  </a:outerShdw>
                </a:effectLst>
                <a:latin typeface="Avenir Book" charset="0"/>
                <a:ea typeface="Avenir Book" charset="0"/>
                <a:cs typeface="Avenir Book" charset="0"/>
              </a:rPr>
              <a:t>logo 2</a:t>
            </a:r>
            <a:endParaRPr lang="en-US" sz="4000" dirty="0"/>
          </a:p>
        </p:txBody>
      </p:sp>
      <p:pic>
        <p:nvPicPr>
          <p:cNvPr id="9" name="Picture 8">
            <a:extLst>
              <a:ext uri="{FF2B5EF4-FFF2-40B4-BE49-F238E27FC236}">
                <a16:creationId xmlns:a16="http://schemas.microsoft.com/office/drawing/2014/main" id="{8F459627-3861-1B48-ADD0-54D7347F9081}"/>
              </a:ext>
            </a:extLst>
          </p:cNvPr>
          <p:cNvPicPr>
            <a:picLocks noChangeAspect="1"/>
          </p:cNvPicPr>
          <p:nvPr/>
        </p:nvPicPr>
        <p:blipFill>
          <a:blip/>
          <a:stretch>
            <a:fillRect/>
          </a:stretch>
        </p:blipFill>
        <p:spPr>
          <a:xfrm>
            <a:off x="1257773" y="17423214"/>
            <a:ext cx="9900338" cy="4571467"/>
          </a:xfrm>
          <a:prstGeom prst="rect">
            <a:avLst/>
          </a:prstGeom>
        </p:spPr>
      </p:pic>
      <p:sp>
        <p:nvSpPr>
          <p:cNvPr id="53" name="TextBox 52">
            <a:extLst>
              <a:ext uri="{FF2B5EF4-FFF2-40B4-BE49-F238E27FC236}">
                <a16:creationId xmlns:a16="http://schemas.microsoft.com/office/drawing/2014/main" id="{56D4CA6C-6770-994E-88EE-362A9824FCB9}"/>
              </a:ext>
            </a:extLst>
          </p:cNvPr>
          <p:cNvSpPr txBox="1"/>
          <p:nvPr/>
        </p:nvSpPr>
        <p:spPr>
          <a:xfrm>
            <a:off x="32704904" y="12943508"/>
            <a:ext cx="10093536" cy="2062103"/>
          </a:xfrm>
          <a:prstGeom prst="rect">
            <a:avLst/>
          </a:prstGeom>
          <a:noFill/>
        </p:spPr>
        <p:txBody>
          <a:bodyPr wrap="square" rtlCol="0">
            <a:spAutoFit/>
          </a:bodyPr>
          <a:lstStyle/>
          <a:p>
            <a:r>
              <a:rPr lang="en-US" sz="3200" dirty="0">
                <a:solidFill>
                  <a:schemeClr val="tx1">
                    <a:lumMod val="95000"/>
                    <a:lumOff val="5000"/>
                  </a:schemeClr>
                </a:solidFill>
                <a:latin typeface="+mj-lt"/>
                <a:ea typeface="Avenir Book" charset="0"/>
                <a:cs typeface="Avenir Book" charset="0"/>
              </a:rPr>
              <a:t>Since we are interested in modeling cooperation, we are using the multi-agent deep deterministic policy gradient (MADDGP) algorithm in order to accurately model the cooperative aspect of the task. </a:t>
            </a:r>
          </a:p>
        </p:txBody>
      </p:sp>
      <p:pic>
        <p:nvPicPr>
          <p:cNvPr id="18" name="Picture 17">
            <a:extLst>
              <a:ext uri="{FF2B5EF4-FFF2-40B4-BE49-F238E27FC236}">
                <a16:creationId xmlns:a16="http://schemas.microsoft.com/office/drawing/2014/main" id="{E037EE7A-62AB-BC47-B680-CE48D8698365}"/>
              </a:ext>
            </a:extLst>
          </p:cNvPr>
          <p:cNvPicPr>
            <a:picLocks noChangeAspect="1"/>
          </p:cNvPicPr>
          <p:nvPr/>
        </p:nvPicPr>
        <p:blipFill>
          <a:blip/>
          <a:stretch>
            <a:fillRect/>
          </a:stretch>
        </p:blipFill>
        <p:spPr>
          <a:xfrm>
            <a:off x="32704904" y="15093246"/>
            <a:ext cx="10112983" cy="4399086"/>
          </a:xfrm>
          <a:prstGeom prst="rect">
            <a:avLst/>
          </a:prstGeom>
        </p:spPr>
      </p:pic>
      <p:pic>
        <p:nvPicPr>
          <p:cNvPr id="1026" name="Picture 2" descr="https://lh7-rt.googleusercontent.com/slidesz/AGV_vUd0-ll0Kd3RtlZg_VaKH75zPsud2FPxczD2OyVgcP-OBu0Ci9f_08BR4IcWvcKam2YIV5pWK8Hz2CNVqDwR6PidvhPftPFlZQ2gzuk7EHm9FT4qeoFzzetWIMp6Uk6ZyKHvm_7O2A=s2048?key=Kne4B2cJlu6Q0QqjI1G5vQ">
            <a:extLst>
              <a:ext uri="{FF2B5EF4-FFF2-40B4-BE49-F238E27FC236}">
                <a16:creationId xmlns:a16="http://schemas.microsoft.com/office/drawing/2014/main" id="{4D41E4B4-BB6A-D24C-ADEF-711DA9416D87}"/>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2852506" y="4554873"/>
            <a:ext cx="7195363" cy="539652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7-rt.googleusercontent.com/slidesz/AGV_vUd7jCYpuv9SvX7CtspvvBwJgmnaNZP2Kyyst03lk0agk2d7dYCJVrDf4IdLivT_1D3cxFBaxYbBtAgiNSa_Z7KHXLGOiVP9lAjI-sM4NFGpXPjdLuKqLfn4SyMW0Pip5OUsv3OK0A=s2048?key=Kne4B2cJlu6Q0QqjI1G5vQ">
            <a:extLst>
              <a:ext uri="{FF2B5EF4-FFF2-40B4-BE49-F238E27FC236}">
                <a16:creationId xmlns:a16="http://schemas.microsoft.com/office/drawing/2014/main" id="{8E18DD28-EA59-B840-9BDA-4FEEB8A3EE0C}"/>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20088830" y="4539513"/>
            <a:ext cx="7212289" cy="5409217"/>
          </a:xfrm>
          <a:prstGeom prst="rect">
            <a:avLst/>
          </a:prstGeom>
          <a:noFill/>
          <a:extLst>
            <a:ext uri="{909E8E84-426E-40DD-AFC4-6F175D3DCCD1}">
              <a14:hiddenFill xmlns:a14="http://schemas.microsoft.com/office/drawing/2010/main">
                <a:solidFill>
                  <a:srgbClr val="FFFFFF"/>
                </a:solidFill>
              </a14:hiddenFill>
            </a:ext>
          </a:extLst>
        </p:spPr>
      </p:pic>
      <p:sp>
        <p:nvSpPr>
          <p:cNvPr id="60" name="Rectangle 59">
            <a:extLst>
              <a:ext uri="{FF2B5EF4-FFF2-40B4-BE49-F238E27FC236}">
                <a16:creationId xmlns:a16="http://schemas.microsoft.com/office/drawing/2014/main" id="{C7759870-15A5-E44C-81BB-AC95EE4268C4}"/>
              </a:ext>
            </a:extLst>
          </p:cNvPr>
          <p:cNvSpPr/>
          <p:nvPr/>
        </p:nvSpPr>
        <p:spPr>
          <a:xfrm>
            <a:off x="12279678" y="22758455"/>
            <a:ext cx="19399855" cy="8287081"/>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8C839D30-5813-D645-9FA7-21F76B1159F5}"/>
              </a:ext>
            </a:extLst>
          </p:cNvPr>
          <p:cNvSpPr txBox="1"/>
          <p:nvPr/>
        </p:nvSpPr>
        <p:spPr>
          <a:xfrm>
            <a:off x="16453204" y="22420740"/>
            <a:ext cx="12466001"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How Behaviors Influence Success</a:t>
            </a:r>
          </a:p>
        </p:txBody>
      </p:sp>
      <p:pic>
        <p:nvPicPr>
          <p:cNvPr id="1032" name="Picture 8" descr="https://lh7-rt.googleusercontent.com/slidesz/AGV_vUdt_xr1b68A_iUVU3rNKqmExpxZ3gpnBonI9xLAWRopoE20nUGi57Ei5sbCUbAHh2lTAyjI8xy73HUht7rvD_DPqrQ1B69OK3j0ZtL59xIzML4BmdIr2o0_yvwiotZCL5Na1khMsw=s2048?key=YP3nIX9N-ONb4h_NLb2GDw">
            <a:extLst>
              <a:ext uri="{FF2B5EF4-FFF2-40B4-BE49-F238E27FC236}">
                <a16:creationId xmlns:a16="http://schemas.microsoft.com/office/drawing/2014/main" id="{CBA76781-2EC5-204C-836E-15165589E791}"/>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9654600" y="17034511"/>
            <a:ext cx="4825961" cy="301622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lh7-rt.googleusercontent.com/slidesz/AGV_vUcRLmA98KQbfKPOUlXCnhhnXFk7noFjLiVaMBQOdQ6WedAf1pmdV4oCKQ3W6xqpR77wx0Gw7NNehaPCYo0odPcc-bqXJjSIPzN_VVnQTcaBuIxDirX49SLBN98isTjG8HMdAHt6wA=s2048?key=A0VVpZ4BVJ9TLwhmm7U5Vw">
            <a:extLst>
              <a:ext uri="{FF2B5EF4-FFF2-40B4-BE49-F238E27FC236}">
                <a16:creationId xmlns:a16="http://schemas.microsoft.com/office/drawing/2014/main" id="{9A3DCED7-5AFD-4E48-AA31-096F0139618C}"/>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20724799" y="25042637"/>
            <a:ext cx="6076589" cy="4340421"/>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s://lh7-rt.googleusercontent.com/slidesz/AGV_vUexnbPOZfwDoPQrFt0D59HNztQ8W6eb1yV4Yom0RgEMjkMT3dLI3gV77GmX3ODRekXOHROUfHdczPJoo9VTPqeZVxqr-jcXEtwskNEz5Igl5Hc0CtJ-dlTYX5lgbcQXThOKOLNVCQ=s2048?key=A0VVpZ4BVJ9TLwhmm7U5Vw">
            <a:extLst>
              <a:ext uri="{FF2B5EF4-FFF2-40B4-BE49-F238E27FC236}">
                <a16:creationId xmlns:a16="http://schemas.microsoft.com/office/drawing/2014/main" id="{92F45F79-E5D2-8B47-B353-25E093A14DD7}"/>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4957493" y="27122902"/>
            <a:ext cx="6243143" cy="3745886"/>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B5AC468B-1654-EC44-93F0-CECC31D4A61C}"/>
              </a:ext>
            </a:extLst>
          </p:cNvPr>
          <p:cNvSpPr txBox="1"/>
          <p:nvPr/>
        </p:nvSpPr>
        <p:spPr>
          <a:xfrm flipH="1">
            <a:off x="12811905" y="9966756"/>
            <a:ext cx="7235964" cy="2062103"/>
          </a:xfrm>
          <a:prstGeom prst="rect">
            <a:avLst/>
          </a:prstGeom>
          <a:noFill/>
        </p:spPr>
        <p:txBody>
          <a:bodyPr wrap="square" rtlCol="0">
            <a:spAutoFit/>
          </a:bodyPr>
          <a:lstStyle/>
          <a:p>
            <a:r>
              <a:rPr lang="en-US" sz="3200" dirty="0">
                <a:latin typeface="+mj-lt"/>
              </a:rPr>
              <a:t>FIGURE 1:  Rats appear to be more synchronized in successful trials, where synchronization is defined as lower horizontal distance be</a:t>
            </a:r>
          </a:p>
        </p:txBody>
      </p:sp>
      <p:sp>
        <p:nvSpPr>
          <p:cNvPr id="69" name="TextBox 68">
            <a:extLst>
              <a:ext uri="{FF2B5EF4-FFF2-40B4-BE49-F238E27FC236}">
                <a16:creationId xmlns:a16="http://schemas.microsoft.com/office/drawing/2014/main" id="{90B7D46E-4A78-F54E-9B4E-B86654B6A52E}"/>
              </a:ext>
            </a:extLst>
          </p:cNvPr>
          <p:cNvSpPr txBox="1"/>
          <p:nvPr/>
        </p:nvSpPr>
        <p:spPr>
          <a:xfrm flipH="1">
            <a:off x="12713910" y="4079298"/>
            <a:ext cx="6940690" cy="584775"/>
          </a:xfrm>
          <a:prstGeom prst="rect">
            <a:avLst/>
          </a:prstGeom>
          <a:noFill/>
        </p:spPr>
        <p:txBody>
          <a:bodyPr wrap="square" rtlCol="0">
            <a:spAutoFit/>
          </a:bodyPr>
          <a:lstStyle/>
          <a:p>
            <a:pPr algn="ctr"/>
            <a:r>
              <a:rPr lang="en-US" sz="3200" b="1" dirty="0">
                <a:latin typeface="+mj-lt"/>
              </a:rPr>
              <a:t>Synchronization</a:t>
            </a:r>
          </a:p>
        </p:txBody>
      </p:sp>
      <p:sp>
        <p:nvSpPr>
          <p:cNvPr id="70" name="TextBox 69">
            <a:extLst>
              <a:ext uri="{FF2B5EF4-FFF2-40B4-BE49-F238E27FC236}">
                <a16:creationId xmlns:a16="http://schemas.microsoft.com/office/drawing/2014/main" id="{FD75ADF7-AF5C-7943-B4AF-68A9C603F46A}"/>
              </a:ext>
            </a:extLst>
          </p:cNvPr>
          <p:cNvSpPr txBox="1"/>
          <p:nvPr/>
        </p:nvSpPr>
        <p:spPr>
          <a:xfrm flipH="1">
            <a:off x="20580095" y="11194584"/>
            <a:ext cx="6940690" cy="584775"/>
          </a:xfrm>
          <a:prstGeom prst="rect">
            <a:avLst/>
          </a:prstGeom>
          <a:noFill/>
        </p:spPr>
        <p:txBody>
          <a:bodyPr wrap="square" rtlCol="0">
            <a:spAutoFit/>
          </a:bodyPr>
          <a:lstStyle/>
          <a:p>
            <a:pPr algn="ctr"/>
            <a:r>
              <a:rPr lang="en-US" sz="3200" b="1" dirty="0">
                <a:latin typeface="+mj-lt"/>
              </a:rPr>
              <a:t>Waiting</a:t>
            </a:r>
          </a:p>
        </p:txBody>
      </p:sp>
      <p:pic>
        <p:nvPicPr>
          <p:cNvPr id="1040" name="Picture 16" descr="https://lh7-rt.googleusercontent.com/slidesz/AGV_vUc1cPKNxtGSRXgtIIxL2-EONvYcg7tPzf4-bC7xzxUxEtIY6NsNOOg5a2nEIMbJG2afx8th6xqbHhRsyVrsE9ErHHR87knFDq-x0hnNaEItiNYTX22ItqT5iqR_vtwE_BUX3kF02g=s2048?key=fWLIwv_rICN_XVTDs06pDQ">
            <a:extLst>
              <a:ext uri="{FF2B5EF4-FFF2-40B4-BE49-F238E27FC236}">
                <a16:creationId xmlns:a16="http://schemas.microsoft.com/office/drawing/2014/main" id="{F624D571-51F8-A94F-A412-A1A860007ADC}"/>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25644077" y="23619590"/>
            <a:ext cx="5472385" cy="4104289"/>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17">
            <a:extLst>
              <a:ext uri="{FF2B5EF4-FFF2-40B4-BE49-F238E27FC236}">
                <a16:creationId xmlns:a16="http://schemas.microsoft.com/office/drawing/2014/main" id="{958CE522-C7AE-9D40-8E7B-BCD409C0B90F}"/>
              </a:ext>
            </a:extLst>
          </p:cNvPr>
          <p:cNvSpPr>
            <a:spLocks noChangeArrowheads="1"/>
          </p:cNvSpPr>
          <p:nvPr/>
        </p:nvSpPr>
        <p:spPr bwMode="auto">
          <a:xfrm>
            <a:off x="47777824" y="16032724"/>
            <a:ext cx="1487258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ea typeface="Times New Roman" panose="02020603050405020304" pitchFamily="18" charset="0"/>
              </a:rPr>
              <a:t>Success Rate by Number of Rats at Lever at Cue</a:t>
            </a:r>
            <a:endParaRPr kumimoji="0" lang="en-US" altLang="en-US" sz="37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  </a:t>
            </a:r>
            <a:endParaRPr kumimoji="0" lang="en-US" altLang="en-US" sz="48000" b="0" i="0" u="none" strike="noStrike" cap="none" normalizeH="0" baseline="0">
              <a:ln>
                <a:noFill/>
              </a:ln>
              <a:solidFill>
                <a:schemeClr val="tx1"/>
              </a:solidFill>
              <a:effectLst/>
              <a:latin typeface="Arial" panose="020B0604020202020204" pitchFamily="34" charset="0"/>
            </a:endParaRPr>
          </a:p>
        </p:txBody>
      </p:sp>
      <p:sp>
        <p:nvSpPr>
          <p:cNvPr id="44" name="Rectangle 43">
            <a:extLst>
              <a:ext uri="{FF2B5EF4-FFF2-40B4-BE49-F238E27FC236}">
                <a16:creationId xmlns:a16="http://schemas.microsoft.com/office/drawing/2014/main" id="{3248D92E-A93C-484F-AF53-FFA09B380745}"/>
              </a:ext>
            </a:extLst>
          </p:cNvPr>
          <p:cNvSpPr/>
          <p:nvPr/>
        </p:nvSpPr>
        <p:spPr>
          <a:xfrm>
            <a:off x="644837" y="24865849"/>
            <a:ext cx="10881360" cy="619617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126333CC-A793-FF44-BAD0-B3C346963986}"/>
              </a:ext>
            </a:extLst>
          </p:cNvPr>
          <p:cNvSpPr txBox="1"/>
          <p:nvPr/>
        </p:nvSpPr>
        <p:spPr>
          <a:xfrm>
            <a:off x="2412592" y="24500442"/>
            <a:ext cx="6564731" cy="1015663"/>
          </a:xfrm>
          <a:prstGeom prst="rect">
            <a:avLst/>
          </a:prstGeom>
          <a:solidFill>
            <a:schemeClr val="bg1"/>
          </a:solidFill>
          <a:effectLst/>
        </p:spPr>
        <p:txBody>
          <a:bodyPr wrap="square" rtlCol="0">
            <a:spAutoFit/>
          </a:bodyPr>
          <a:lstStyle/>
          <a:p>
            <a:pPr algn="ctr"/>
            <a:r>
              <a:rPr lang="en-US" sz="6000" b="1" spc="200" dirty="0">
                <a:solidFill>
                  <a:srgbClr val="F46249"/>
                </a:solidFill>
                <a:latin typeface="Avenir Book" charset="0"/>
                <a:ea typeface="Avenir Book" charset="0"/>
                <a:cs typeface="Avenir Book" charset="0"/>
              </a:rPr>
              <a:t>Fiber Photometry</a:t>
            </a:r>
          </a:p>
        </p:txBody>
      </p:sp>
      <p:pic>
        <p:nvPicPr>
          <p:cNvPr id="3074" name="Picture 2" descr="https://lh7-rt.googleusercontent.com/docsz/AD_4nXcJSVhHRYwipL24z4bKipM0E0j9yi9UAuH1FZv1JF6lEylNjsKnyFailq_oNx1ZIgddwLg6F-jrUmfUdwkqSfo_UgqUYE75nJBRRvIoUhDc3ntYPe_3kvWGawrU89lzrfJ9UiBQ?key=RdaPsD5kp9NO7YpPIgCo-ZNS">
            <a:extLst>
              <a:ext uri="{FF2B5EF4-FFF2-40B4-BE49-F238E27FC236}">
                <a16:creationId xmlns:a16="http://schemas.microsoft.com/office/drawing/2014/main" id="{5F6076A1-72C7-C14C-BA29-51444A28AFC7}"/>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809949" y="25659379"/>
            <a:ext cx="5667070" cy="434776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5B02602-9D5E-6742-8D49-7452177C2556}"/>
              </a:ext>
            </a:extLst>
          </p:cNvPr>
          <p:cNvSpPr txBox="1"/>
          <p:nvPr/>
        </p:nvSpPr>
        <p:spPr>
          <a:xfrm>
            <a:off x="6519258" y="25530184"/>
            <a:ext cx="4964700" cy="7017306"/>
          </a:xfrm>
          <a:prstGeom prst="rect">
            <a:avLst/>
          </a:prstGeom>
          <a:noFill/>
        </p:spPr>
        <p:txBody>
          <a:bodyPr wrap="square" rtlCol="0">
            <a:spAutoFit/>
          </a:bodyPr>
          <a:lstStyle/>
          <a:p>
            <a:r>
              <a:rPr lang="en-US" sz="3000" dirty="0">
                <a:latin typeface="+mj-lt"/>
              </a:rPr>
              <a:t>Fiber photometry data was collected in the Anterior Cingulate Cortex (ACC), specifically in the pathways to the Basolateral Amygdala (BLA) and Anterior Insulate Cortex (AIC); these brain regions have previously been found to be associated with cooperation [].</a:t>
            </a:r>
          </a:p>
          <a:p>
            <a:r>
              <a:rPr lang="en-US" sz="2800" dirty="0">
                <a:latin typeface="+mj-lt"/>
              </a:rPr>
              <a:t>Control (405 nm)</a:t>
            </a:r>
          </a:p>
          <a:p>
            <a:r>
              <a:rPr lang="en-US" sz="2800" dirty="0">
                <a:latin typeface="+mj-lt"/>
              </a:rPr>
              <a:t>ACC </a:t>
            </a:r>
            <a:r>
              <a:rPr lang="en-US" sz="2800" dirty="0">
                <a:latin typeface="+mj-lt"/>
                <a:sym typeface="Wingdings" pitchFamily="2" charset="2"/>
              </a:rPr>
              <a:t> BLA (465 nm)</a:t>
            </a:r>
            <a:endParaRPr lang="en-US" sz="2800" dirty="0">
              <a:latin typeface="+mj-lt"/>
            </a:endParaRPr>
          </a:p>
          <a:p>
            <a:r>
              <a:rPr lang="en-US" sz="2800" dirty="0">
                <a:latin typeface="+mj-lt"/>
              </a:rPr>
              <a:t>ACC </a:t>
            </a:r>
            <a:r>
              <a:rPr lang="en-US" sz="2800" dirty="0">
                <a:latin typeface="+mj-lt"/>
                <a:sym typeface="Wingdings" pitchFamily="2" charset="2"/>
              </a:rPr>
              <a:t> AIC (560 nm)</a:t>
            </a:r>
            <a:endParaRPr lang="en-US" sz="2800" dirty="0">
              <a:latin typeface="+mj-lt"/>
            </a:endParaRPr>
          </a:p>
          <a:p>
            <a:endParaRPr lang="en-US" sz="3000" dirty="0">
              <a:latin typeface="+mj-lt"/>
            </a:endParaRPr>
          </a:p>
          <a:p>
            <a:endParaRPr lang="en-US" sz="3000" dirty="0">
              <a:latin typeface="+mj-lt"/>
            </a:endParaRPr>
          </a:p>
          <a:p>
            <a:endParaRPr lang="en-US" sz="3000" dirty="0">
              <a:latin typeface="+mj-lt"/>
            </a:endParaRPr>
          </a:p>
        </p:txBody>
      </p:sp>
      <p:sp>
        <p:nvSpPr>
          <p:cNvPr id="50" name="TextBox 49">
            <a:extLst>
              <a:ext uri="{FF2B5EF4-FFF2-40B4-BE49-F238E27FC236}">
                <a16:creationId xmlns:a16="http://schemas.microsoft.com/office/drawing/2014/main" id="{0AF81CAA-A374-1244-B686-97D4DC5347AF}"/>
              </a:ext>
            </a:extLst>
          </p:cNvPr>
          <p:cNvSpPr txBox="1"/>
          <p:nvPr/>
        </p:nvSpPr>
        <p:spPr>
          <a:xfrm>
            <a:off x="1596174" y="30037791"/>
            <a:ext cx="4489343" cy="830997"/>
          </a:xfrm>
          <a:prstGeom prst="rect">
            <a:avLst/>
          </a:prstGeom>
          <a:noFill/>
        </p:spPr>
        <p:txBody>
          <a:bodyPr wrap="square" rtlCol="0">
            <a:spAutoFit/>
          </a:bodyPr>
          <a:lstStyle/>
          <a:p>
            <a:r>
              <a:rPr lang="en-US" sz="2400" dirty="0">
                <a:latin typeface="+mj-lt"/>
              </a:rPr>
              <a:t>FIGURE 1. Neural Signals before and after lever press</a:t>
            </a:r>
          </a:p>
        </p:txBody>
      </p:sp>
      <p:sp>
        <p:nvSpPr>
          <p:cNvPr id="51" name="TextBox 50">
            <a:extLst>
              <a:ext uri="{FF2B5EF4-FFF2-40B4-BE49-F238E27FC236}">
                <a16:creationId xmlns:a16="http://schemas.microsoft.com/office/drawing/2014/main" id="{3FC7E033-38A7-B742-9969-ACEBB3E4FDE7}"/>
              </a:ext>
            </a:extLst>
          </p:cNvPr>
          <p:cNvSpPr txBox="1"/>
          <p:nvPr/>
        </p:nvSpPr>
        <p:spPr>
          <a:xfrm>
            <a:off x="32586014" y="4352812"/>
            <a:ext cx="10093536" cy="2554545"/>
          </a:xfrm>
          <a:prstGeom prst="rect">
            <a:avLst/>
          </a:prstGeom>
          <a:noFill/>
        </p:spPr>
        <p:txBody>
          <a:bodyPr wrap="square" rtlCol="0">
            <a:spAutoFit/>
          </a:bodyPr>
          <a:lstStyle/>
          <a:p>
            <a:pPr marL="571500" indent="-571500">
              <a:buFont typeface="+mj-lt"/>
              <a:buAutoNum type="romanUcPeriod"/>
            </a:pPr>
            <a:r>
              <a:rPr lang="en-US" sz="3200" dirty="0">
                <a:solidFill>
                  <a:schemeClr val="tx1">
                    <a:lumMod val="95000"/>
                    <a:lumOff val="5000"/>
                  </a:schemeClr>
                </a:solidFill>
                <a:latin typeface="+mj-lt"/>
                <a:ea typeface="Avenir Book" charset="0"/>
                <a:cs typeface="Avenir Book" charset="0"/>
              </a:rPr>
              <a:t>Strategy conclusions</a:t>
            </a:r>
          </a:p>
          <a:p>
            <a:pPr marL="571500" indent="-571500">
              <a:buFont typeface="+mj-lt"/>
              <a:buAutoNum type="romanUcPeriod"/>
            </a:pPr>
            <a:r>
              <a:rPr lang="en-US" sz="3200" dirty="0">
                <a:solidFill>
                  <a:schemeClr val="tx1">
                    <a:lumMod val="95000"/>
                    <a:lumOff val="5000"/>
                  </a:schemeClr>
                </a:solidFill>
                <a:latin typeface="+mj-lt"/>
                <a:ea typeface="Avenir Book" charset="0"/>
                <a:cs typeface="Avenir Book" charset="0"/>
              </a:rPr>
              <a:t>Behavioral Conclusions</a:t>
            </a:r>
          </a:p>
          <a:p>
            <a:pPr marL="571500" indent="-571500">
              <a:buFont typeface="+mj-lt"/>
              <a:buAutoNum type="romanUcPeriod"/>
            </a:pPr>
            <a:r>
              <a:rPr lang="en-US" sz="3200" dirty="0">
                <a:solidFill>
                  <a:schemeClr val="tx1">
                    <a:lumMod val="95000"/>
                    <a:lumOff val="5000"/>
                  </a:schemeClr>
                </a:solidFill>
                <a:latin typeface="+mj-lt"/>
                <a:ea typeface="Avenir Book" charset="0"/>
                <a:cs typeface="Avenir Book" charset="0"/>
              </a:rPr>
              <a:t>Familiarity Conclusions</a:t>
            </a:r>
          </a:p>
          <a:p>
            <a:pPr marL="571500" indent="-571500">
              <a:buFont typeface="+mj-lt"/>
              <a:buAutoNum type="romanUcPeriod"/>
            </a:pPr>
            <a:endParaRPr lang="en-US" sz="3200" dirty="0">
              <a:solidFill>
                <a:schemeClr val="tx1">
                  <a:lumMod val="95000"/>
                  <a:lumOff val="5000"/>
                </a:schemeClr>
              </a:solidFill>
              <a:latin typeface="+mj-lt"/>
              <a:ea typeface="Avenir Book" charset="0"/>
              <a:cs typeface="Avenir Book" charset="0"/>
            </a:endParaRPr>
          </a:p>
          <a:p>
            <a:pPr marL="571500" indent="-571500">
              <a:buFont typeface="+mj-lt"/>
              <a:buAutoNum type="romanUcPeriod"/>
            </a:pPr>
            <a:endParaRPr lang="en-US" sz="3200" dirty="0">
              <a:solidFill>
                <a:schemeClr val="tx1">
                  <a:lumMod val="95000"/>
                  <a:lumOff val="5000"/>
                </a:schemeClr>
              </a:solidFill>
              <a:latin typeface="+mj-lt"/>
              <a:ea typeface="Avenir Book" charset="0"/>
              <a:cs typeface="Avenir Book" charset="0"/>
            </a:endParaRPr>
          </a:p>
        </p:txBody>
      </p:sp>
    </p:spTree>
    <p:extLst>
      <p:ext uri="{BB962C8B-B14F-4D97-AF65-F5344CB8AC3E}">
        <p14:creationId xmlns:p14="http://schemas.microsoft.com/office/powerpoint/2010/main" val="2773043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Box 99"/>
          <p:cNvSpPr txBox="1"/>
          <p:nvPr/>
        </p:nvSpPr>
        <p:spPr>
          <a:xfrm>
            <a:off x="1122041" y="4595965"/>
            <a:ext cx="10058400" cy="8710077"/>
          </a:xfrm>
          <a:prstGeom prst="rect">
            <a:avLst/>
          </a:prstGeom>
          <a:noFill/>
        </p:spPr>
        <p:txBody>
          <a:bodyPr wrap="square" rtlCol="0">
            <a:spAutoFit/>
          </a:bodyPr>
          <a:lstStyle/>
          <a:p>
            <a:r>
              <a:rPr lang="en-US" sz="3200" dirty="0"/>
              <a:t>Understanding the neural mechanisms that drive social cooperation is crucial for advancing our knowledge of social behavior and developing treatments for conditions such as autism spectrum disorder and early-life stress. Animals such as rats can model these mechanisms, though their behavioral variability makes analysis inherently challenging. While reinforcement learning (RL) has emerged as a promising framework for modeling animal behavior, multi-agent RL algorithms have not yet been applied to the study of social cooperation. </a:t>
            </a:r>
          </a:p>
          <a:p>
            <a:endParaRPr lang="en-US" sz="3200" dirty="0"/>
          </a:p>
          <a:p>
            <a:r>
              <a:rPr lang="en-US" sz="3200" dirty="0"/>
              <a:t>In order to test the validity of RL, we used experimental data of a freely behaving cooperative task in rats from Jane Taylor’s Lab to attempt to analyze the extent to which the models capture animal behavior.</a:t>
            </a:r>
          </a:p>
          <a:p>
            <a:br>
              <a:rPr lang="en-US" sz="4000" dirty="0"/>
            </a:br>
            <a:endParaRPr lang="en-US" sz="4000" dirty="0">
              <a:solidFill>
                <a:schemeClr val="tx1">
                  <a:lumMod val="95000"/>
                  <a:lumOff val="5000"/>
                </a:schemeClr>
              </a:solidFill>
              <a:ea typeface="Avenir Book" charset="0"/>
              <a:cs typeface="Avenir Book" charset="0"/>
            </a:endParaRPr>
          </a:p>
        </p:txBody>
      </p:sp>
      <p:sp>
        <p:nvSpPr>
          <p:cNvPr id="4" name="Rectangle 3"/>
          <p:cNvSpPr/>
          <p:nvPr/>
        </p:nvSpPr>
        <p:spPr>
          <a:xfrm>
            <a:off x="0" y="0"/>
            <a:ext cx="43891200" cy="2057400"/>
          </a:xfrm>
          <a:prstGeom prst="rect">
            <a:avLst/>
          </a:prstGeom>
          <a:solidFill>
            <a:srgbClr val="0432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0" b="1" dirty="0">
                <a:latin typeface="Avenir Book" charset="0"/>
                <a:ea typeface="Avenir Book" charset="0"/>
                <a:cs typeface="Avenir Book" charset="0"/>
              </a:rPr>
              <a:t>A Computational Framework for Studying Social Cooperation in Rats</a:t>
            </a:r>
            <a:endParaRPr lang="en-US" sz="9000" dirty="0">
              <a:latin typeface="Avenir Book" charset="0"/>
              <a:ea typeface="Avenir Book" charset="0"/>
              <a:cs typeface="Avenir Book" charset="0"/>
            </a:endParaRPr>
          </a:p>
        </p:txBody>
      </p:sp>
      <p:sp>
        <p:nvSpPr>
          <p:cNvPr id="5" name="Rectangle 4"/>
          <p:cNvSpPr/>
          <p:nvPr/>
        </p:nvSpPr>
        <p:spPr>
          <a:xfrm>
            <a:off x="0" y="2057400"/>
            <a:ext cx="43891200" cy="11430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0" dirty="0">
                <a:latin typeface="Avenir Book" charset="0"/>
                <a:ea typeface="Avenir Book" charset="0"/>
                <a:cs typeface="Avenir Book" charset="0"/>
              </a:rPr>
              <a:t>      David Backer Peral	                                                                                                 Wu Tsai Institute, Yale University</a:t>
            </a:r>
          </a:p>
        </p:txBody>
      </p:sp>
      <p:sp>
        <p:nvSpPr>
          <p:cNvPr id="6" name="Rectangle 5"/>
          <p:cNvSpPr/>
          <p:nvPr/>
        </p:nvSpPr>
        <p:spPr>
          <a:xfrm>
            <a:off x="0" y="32004000"/>
            <a:ext cx="43891200" cy="914400"/>
          </a:xfrm>
          <a:prstGeom prst="rect">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1" name="Rectangle 10"/>
          <p:cNvSpPr/>
          <p:nvPr/>
        </p:nvSpPr>
        <p:spPr>
          <a:xfrm>
            <a:off x="0" y="31775400"/>
            <a:ext cx="43891200" cy="2286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2" name="Rectangle 11"/>
          <p:cNvSpPr/>
          <p:nvPr/>
        </p:nvSpPr>
        <p:spPr>
          <a:xfrm>
            <a:off x="32324048" y="3886200"/>
            <a:ext cx="10881360" cy="7572853"/>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12279679" y="3886200"/>
            <a:ext cx="19399855" cy="1082336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85798" y="3886200"/>
            <a:ext cx="10881360" cy="842908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685798" y="12914032"/>
            <a:ext cx="10881360" cy="11353074"/>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2339075" y="15450842"/>
            <a:ext cx="19399855" cy="6707086"/>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32319804" y="12055228"/>
            <a:ext cx="10881360" cy="12210635"/>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32319804" y="24865849"/>
            <a:ext cx="10881360" cy="6179687"/>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333749" y="342935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Introduction</a:t>
            </a:r>
          </a:p>
        </p:txBody>
      </p:sp>
      <p:sp>
        <p:nvSpPr>
          <p:cNvPr id="32" name="TextBox 31"/>
          <p:cNvSpPr txBox="1"/>
          <p:nvPr/>
        </p:nvSpPr>
        <p:spPr>
          <a:xfrm>
            <a:off x="3988154" y="12439226"/>
            <a:ext cx="385762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Methods</a:t>
            </a:r>
          </a:p>
        </p:txBody>
      </p:sp>
      <p:sp>
        <p:nvSpPr>
          <p:cNvPr id="34" name="TextBox 33"/>
          <p:cNvSpPr txBox="1"/>
          <p:nvPr/>
        </p:nvSpPr>
        <p:spPr>
          <a:xfrm>
            <a:off x="17589570" y="3424115"/>
            <a:ext cx="878006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Cooperative Strategies</a:t>
            </a:r>
          </a:p>
        </p:txBody>
      </p:sp>
      <p:sp>
        <p:nvSpPr>
          <p:cNvPr id="36" name="TextBox 35"/>
          <p:cNvSpPr txBox="1"/>
          <p:nvPr/>
        </p:nvSpPr>
        <p:spPr>
          <a:xfrm>
            <a:off x="33449920" y="3463341"/>
            <a:ext cx="8621127"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Behavioral Conclusions</a:t>
            </a:r>
          </a:p>
        </p:txBody>
      </p:sp>
      <p:sp>
        <p:nvSpPr>
          <p:cNvPr id="37" name="TextBox 36"/>
          <p:cNvSpPr txBox="1"/>
          <p:nvPr/>
        </p:nvSpPr>
        <p:spPr>
          <a:xfrm>
            <a:off x="34007830" y="11790728"/>
            <a:ext cx="7947305"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Modeling Approach</a:t>
            </a:r>
          </a:p>
        </p:txBody>
      </p:sp>
      <p:sp>
        <p:nvSpPr>
          <p:cNvPr id="38" name="TextBox 37"/>
          <p:cNvSpPr txBox="1"/>
          <p:nvPr/>
        </p:nvSpPr>
        <p:spPr>
          <a:xfrm>
            <a:off x="34929885" y="2434768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References</a:t>
            </a:r>
          </a:p>
        </p:txBody>
      </p:sp>
      <p:sp>
        <p:nvSpPr>
          <p:cNvPr id="42" name="TextBox 41"/>
          <p:cNvSpPr txBox="1"/>
          <p:nvPr/>
        </p:nvSpPr>
        <p:spPr>
          <a:xfrm>
            <a:off x="1099711" y="13464148"/>
            <a:ext cx="10230898" cy="10802957"/>
          </a:xfrm>
          <a:prstGeom prst="rect">
            <a:avLst/>
          </a:prstGeom>
          <a:noFill/>
        </p:spPr>
        <p:txBody>
          <a:bodyPr wrap="square" rtlCol="0">
            <a:spAutoFit/>
          </a:bodyPr>
          <a:lstStyle/>
          <a:p>
            <a:r>
              <a:rPr lang="en-US" sz="3200" u="sng" dirty="0">
                <a:solidFill>
                  <a:schemeClr val="tx1">
                    <a:lumMod val="95000"/>
                    <a:lumOff val="5000"/>
                  </a:schemeClr>
                </a:solidFill>
                <a:ea typeface="Avenir Book" charset="0"/>
                <a:cs typeface="Avenir Book" charset="0"/>
              </a:rPr>
              <a:t>Training:</a:t>
            </a:r>
            <a:r>
              <a:rPr lang="en-US" sz="3200" dirty="0">
                <a:solidFill>
                  <a:schemeClr val="tx1">
                    <a:lumMod val="95000"/>
                    <a:lumOff val="5000"/>
                  </a:schemeClr>
                </a:solidFill>
                <a:ea typeface="Avenir Book" charset="0"/>
                <a:cs typeface="Avenir Book" charset="0"/>
              </a:rPr>
              <a:t> </a:t>
            </a:r>
          </a:p>
          <a:p>
            <a:pPr marL="457200" indent="-457200">
              <a:buFont typeface="Wingdings" pitchFamily="2" charset="2"/>
              <a:buChar char="v"/>
            </a:pPr>
            <a:r>
              <a:rPr lang="en-US" sz="3000" dirty="0"/>
              <a:t>Pavlovian Conditioning – Associate sound queue with reward</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Instrumental Training </a:t>
            </a:r>
            <a:r>
              <a:rPr lang="en-US" sz="3000" dirty="0"/>
              <a:t>– Associate lever press at sound queue with reward</a:t>
            </a:r>
            <a:endParaRPr lang="en-US" sz="32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Sessions:</a:t>
            </a:r>
          </a:p>
          <a:p>
            <a:pPr marL="457200" indent="-457200">
              <a:buFont typeface="Wingdings" pitchFamily="2" charset="2"/>
              <a:buChar char="v"/>
            </a:pPr>
            <a:r>
              <a:rPr lang="en-US" sz="3000" dirty="0"/>
              <a:t>Two rats in a cage with two levers on the left side and two reward dispensers on the right side with barriers in between</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Rats rewarded if levers pressed within 1 second of each other</a:t>
            </a: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ea typeface="Avenir Book" charset="0"/>
              <a:cs typeface="Avenir Book" charset="0"/>
            </a:endParaRPr>
          </a:p>
          <a:p>
            <a:endParaRPr lang="en-US" sz="4000" dirty="0">
              <a:solidFill>
                <a:schemeClr val="tx1">
                  <a:lumMod val="95000"/>
                  <a:lumOff val="5000"/>
                </a:schemeClr>
              </a:solidFill>
              <a:ea typeface="Avenir Book" charset="0"/>
              <a:cs typeface="Avenir Book" charset="0"/>
            </a:endParaRPr>
          </a:p>
          <a:p>
            <a:endParaRPr lang="en-US" sz="4000" dirty="0">
              <a:solidFill>
                <a:schemeClr val="tx1">
                  <a:lumMod val="95000"/>
                  <a:lumOff val="5000"/>
                </a:schemeClr>
              </a:solidFill>
              <a:ea typeface="Avenir Book" charset="0"/>
              <a:cs typeface="Avenir Book" charset="0"/>
            </a:endParaRPr>
          </a:p>
          <a:p>
            <a:endParaRPr lang="en-US" sz="2400" dirty="0">
              <a:solidFill>
                <a:schemeClr val="tx1">
                  <a:lumMod val="95000"/>
                  <a:lumOff val="5000"/>
                </a:schemeClr>
              </a:solidFill>
              <a:ea typeface="Avenir Book" charset="0"/>
              <a:cs typeface="Avenir Book" charset="0"/>
            </a:endParaRPr>
          </a:p>
          <a:p>
            <a:r>
              <a:rPr lang="en-US" sz="3200" u="sng" dirty="0">
                <a:solidFill>
                  <a:schemeClr val="tx1">
                    <a:lumMod val="95000"/>
                    <a:lumOff val="5000"/>
                  </a:schemeClr>
                </a:solidFill>
                <a:ea typeface="Avenir Book" charset="0"/>
                <a:cs typeface="Avenir Book" charset="0"/>
              </a:rPr>
              <a:t>Experimental Modifications:</a:t>
            </a:r>
            <a:endParaRPr lang="en-US" sz="3200" dirty="0">
              <a:solidFill>
                <a:schemeClr val="tx1">
                  <a:lumMod val="95000"/>
                  <a:lumOff val="5000"/>
                </a:schemeClr>
              </a:solidFill>
              <a:ea typeface="Avenir Book" charset="0"/>
              <a:cs typeface="Avenir Book" charset="0"/>
            </a:endParaRP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Training Partners </a:t>
            </a:r>
            <a:r>
              <a:rPr lang="en-US" sz="3000" dirty="0"/>
              <a:t>– pairs of rats that have trained together</a:t>
            </a:r>
          </a:p>
          <a:p>
            <a:pPr marL="457200" indent="-457200">
              <a:buFont typeface="Wingdings" pitchFamily="2" charset="2"/>
              <a:buChar char="v"/>
            </a:pPr>
            <a:r>
              <a:rPr lang="en-US" sz="3000" dirty="0">
                <a:solidFill>
                  <a:schemeClr val="tx1">
                    <a:lumMod val="95000"/>
                    <a:lumOff val="5000"/>
                  </a:schemeClr>
                </a:solidFill>
                <a:ea typeface="Avenir Book" charset="0"/>
                <a:cs typeface="Avenir Book" charset="0"/>
              </a:rPr>
              <a:t>Unfamiliar </a:t>
            </a:r>
            <a:r>
              <a:rPr lang="en-US" sz="3000" dirty="0"/>
              <a:t>– pairs of rats that have been trained but have not seen current partner</a:t>
            </a:r>
            <a:endParaRPr lang="en-US" sz="3000" dirty="0">
              <a:solidFill>
                <a:schemeClr val="tx1">
                  <a:lumMod val="95000"/>
                  <a:lumOff val="5000"/>
                </a:schemeClr>
              </a:solidFill>
              <a:ea typeface="Avenir Book" charset="0"/>
              <a:cs typeface="Avenir Book" charset="0"/>
            </a:endParaRPr>
          </a:p>
        </p:txBody>
      </p:sp>
      <p:sp>
        <p:nvSpPr>
          <p:cNvPr id="57" name="TextBox 56"/>
          <p:cNvSpPr txBox="1"/>
          <p:nvPr/>
        </p:nvSpPr>
        <p:spPr>
          <a:xfrm>
            <a:off x="36082224" y="32085825"/>
            <a:ext cx="7681695" cy="707886"/>
          </a:xfrm>
          <a:prstGeom prst="rect">
            <a:avLst/>
          </a:prstGeom>
          <a:noFill/>
        </p:spPr>
        <p:txBody>
          <a:bodyPr wrap="square" rtlCol="0">
            <a:spAutoFit/>
          </a:bodyPr>
          <a:lstStyle/>
          <a:p>
            <a:pPr algn="ctr"/>
            <a:r>
              <a:rPr lang="en-US" sz="4000" spc="300" dirty="0">
                <a:solidFill>
                  <a:schemeClr val="bg1"/>
                </a:solidFill>
                <a:latin typeface="Avenir Book" charset="0"/>
                <a:ea typeface="Avenir Book" charset="0"/>
                <a:cs typeface="Avenir Book" charset="0"/>
              </a:rPr>
              <a:t>david.backerperal@yale.edu</a:t>
            </a:r>
          </a:p>
        </p:txBody>
      </p:sp>
      <p:sp>
        <p:nvSpPr>
          <p:cNvPr id="35" name="TextBox 34"/>
          <p:cNvSpPr txBox="1"/>
          <p:nvPr/>
        </p:nvSpPr>
        <p:spPr>
          <a:xfrm>
            <a:off x="15760031" y="14999685"/>
            <a:ext cx="12371133"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How Behaviors Influence Success</a:t>
            </a:r>
          </a:p>
        </p:txBody>
      </p:sp>
      <p:sp>
        <p:nvSpPr>
          <p:cNvPr id="146" name="TextBox 145"/>
          <p:cNvSpPr txBox="1"/>
          <p:nvPr/>
        </p:nvSpPr>
        <p:spPr>
          <a:xfrm>
            <a:off x="32645459" y="25342219"/>
            <a:ext cx="9974645" cy="2800767"/>
          </a:xfrm>
          <a:prstGeom prst="rect">
            <a:avLst/>
          </a:prstGeom>
          <a:noFill/>
        </p:spPr>
        <p:txBody>
          <a:bodyPr wrap="square" rtlCol="0">
            <a:spAutoFit/>
          </a:bodyPr>
          <a:lstStyle/>
          <a:p>
            <a:r>
              <a:rPr lang="en-US" sz="2400" dirty="0"/>
              <a:t>[1] Allsop, S. A., Wichmann, R., Mills, F., et al. (2018). Corticoamygdala transfer of socially derived information gates observational learning. </a:t>
            </a:r>
            <a:r>
              <a:rPr lang="en-US" sz="2400" i="1" dirty="0"/>
              <a:t>Cell</a:t>
            </a:r>
            <a:r>
              <a:rPr lang="en-US" sz="2400" dirty="0"/>
              <a:t>, </a:t>
            </a:r>
            <a:r>
              <a:rPr lang="en-US" sz="2400" i="1" dirty="0"/>
              <a:t>173</a:t>
            </a:r>
            <a:r>
              <a:rPr lang="en-US" sz="2400" dirty="0"/>
              <a:t>(6), 1329–1342.e18. </a:t>
            </a:r>
            <a:r>
              <a:rPr lang="en-US" sz="2400" dirty="0">
                <a:hlinkClick r:id="rId2"/>
              </a:rPr>
              <a:t>https://doi.org/10.1016/j.cell.2018.04.004</a:t>
            </a:r>
            <a:endParaRPr lang="en-US" sz="2400" dirty="0"/>
          </a:p>
          <a:p>
            <a:endParaRPr lang="en-US" sz="800" dirty="0"/>
          </a:p>
          <a:p>
            <a:r>
              <a:rPr lang="en-US" sz="2400" dirty="0"/>
              <a:t>[2] Lowe, R., Wu, Y., Tamar, A., Harb, J., Abbeel, P., &amp; Mordatch, I. (2017). </a:t>
            </a:r>
            <a:r>
              <a:rPr lang="en-US" sz="2400" i="1" dirty="0"/>
              <a:t>Multi-agent actor-critic for mixed cooperative-competitive environments</a:t>
            </a:r>
            <a:r>
              <a:rPr lang="en-US" sz="2400" dirty="0"/>
              <a:t>. arXiv:1706.02275</a:t>
            </a:r>
          </a:p>
          <a:p>
            <a:pPr marL="514350" indent="-514350">
              <a:buFont typeface="+mj-lt"/>
              <a:buAutoNum type="arabicPeriod"/>
            </a:pPr>
            <a:endParaRPr lang="en-US" sz="2400" dirty="0">
              <a:solidFill>
                <a:schemeClr val="tx1">
                  <a:lumMod val="95000"/>
                  <a:lumOff val="5000"/>
                </a:schemeClr>
              </a:solidFill>
              <a:latin typeface="Avenir Book" charset="0"/>
              <a:ea typeface="Avenir Book" charset="0"/>
              <a:cs typeface="Avenir Book" charset="0"/>
            </a:endParaRPr>
          </a:p>
        </p:txBody>
      </p:sp>
      <p:sp>
        <p:nvSpPr>
          <p:cNvPr id="86" name="Rectangle 85"/>
          <p:cNvSpPr/>
          <p:nvPr/>
        </p:nvSpPr>
        <p:spPr>
          <a:xfrm>
            <a:off x="40481960" y="28420069"/>
            <a:ext cx="2316480" cy="2341573"/>
          </a:xfrm>
          <a:prstGeom prst="rect">
            <a:avLst/>
          </a:prstGeom>
          <a:solidFill>
            <a:srgbClr val="BBCA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n w="0"/>
                <a:solidFill>
                  <a:schemeClr val="bg1"/>
                </a:solidFill>
                <a:effectLst>
                  <a:outerShdw blurRad="38100" dist="25400" dir="5400000" algn="ctr" rotWithShape="0">
                    <a:srgbClr val="6E747A">
                      <a:alpha val="43000"/>
                    </a:srgbClr>
                  </a:outerShdw>
                </a:effectLst>
                <a:latin typeface="Avenir Book" charset="0"/>
                <a:ea typeface="Avenir Book" charset="0"/>
                <a:cs typeface="Avenir Book" charset="0"/>
              </a:rPr>
              <a:t>logo 2</a:t>
            </a:r>
            <a:endParaRPr lang="en-US" sz="4000" dirty="0"/>
          </a:p>
        </p:txBody>
      </p:sp>
      <p:pic>
        <p:nvPicPr>
          <p:cNvPr id="9" name="Picture 8">
            <a:extLst>
              <a:ext uri="{FF2B5EF4-FFF2-40B4-BE49-F238E27FC236}">
                <a16:creationId xmlns:a16="http://schemas.microsoft.com/office/drawing/2014/main" id="{8F459627-3861-1B48-ADD0-54D7347F9081}"/>
              </a:ext>
            </a:extLst>
          </p:cNvPr>
          <p:cNvPicPr>
            <a:picLocks noChangeAspect="1"/>
          </p:cNvPicPr>
          <p:nvPr/>
        </p:nvPicPr>
        <p:blipFill>
          <a:blip/>
          <a:stretch>
            <a:fillRect/>
          </a:stretch>
        </p:blipFill>
        <p:spPr>
          <a:xfrm>
            <a:off x="1257773" y="17423214"/>
            <a:ext cx="9900338" cy="4571467"/>
          </a:xfrm>
          <a:prstGeom prst="rect">
            <a:avLst/>
          </a:prstGeom>
        </p:spPr>
      </p:pic>
      <p:sp>
        <p:nvSpPr>
          <p:cNvPr id="53" name="TextBox 52">
            <a:extLst>
              <a:ext uri="{FF2B5EF4-FFF2-40B4-BE49-F238E27FC236}">
                <a16:creationId xmlns:a16="http://schemas.microsoft.com/office/drawing/2014/main" id="{56D4CA6C-6770-994E-88EE-362A9824FCB9}"/>
              </a:ext>
            </a:extLst>
          </p:cNvPr>
          <p:cNvSpPr txBox="1"/>
          <p:nvPr/>
        </p:nvSpPr>
        <p:spPr>
          <a:xfrm>
            <a:off x="32704904" y="12820041"/>
            <a:ext cx="10093536" cy="2062103"/>
          </a:xfrm>
          <a:prstGeom prst="rect">
            <a:avLst/>
          </a:prstGeom>
          <a:noFill/>
        </p:spPr>
        <p:txBody>
          <a:bodyPr wrap="square" rtlCol="0">
            <a:spAutoFit/>
          </a:bodyPr>
          <a:lstStyle/>
          <a:p>
            <a:r>
              <a:rPr lang="en-US" sz="3200" dirty="0">
                <a:solidFill>
                  <a:schemeClr val="tx1">
                    <a:lumMod val="95000"/>
                    <a:lumOff val="5000"/>
                  </a:schemeClr>
                </a:solidFill>
                <a:latin typeface="+mj-lt"/>
                <a:ea typeface="Avenir Book" charset="0"/>
                <a:cs typeface="Avenir Book" charset="0"/>
              </a:rPr>
              <a:t>Since we are interested in modeling cooperation, we are using the multi-agent deep deterministic policy gradient (MADDGP) algorithm [2] in order to accurately model the cooperative aspect of the task. </a:t>
            </a:r>
          </a:p>
        </p:txBody>
      </p:sp>
      <p:pic>
        <p:nvPicPr>
          <p:cNvPr id="18" name="Picture 17">
            <a:extLst>
              <a:ext uri="{FF2B5EF4-FFF2-40B4-BE49-F238E27FC236}">
                <a16:creationId xmlns:a16="http://schemas.microsoft.com/office/drawing/2014/main" id="{E037EE7A-62AB-BC47-B680-CE48D8698365}"/>
              </a:ext>
            </a:extLst>
          </p:cNvPr>
          <p:cNvPicPr>
            <a:picLocks noChangeAspect="1"/>
          </p:cNvPicPr>
          <p:nvPr/>
        </p:nvPicPr>
        <p:blipFill>
          <a:blip/>
          <a:stretch>
            <a:fillRect/>
          </a:stretch>
        </p:blipFill>
        <p:spPr>
          <a:xfrm>
            <a:off x="32668954" y="14910110"/>
            <a:ext cx="10112983" cy="4399086"/>
          </a:xfrm>
          <a:prstGeom prst="rect">
            <a:avLst/>
          </a:prstGeom>
        </p:spPr>
      </p:pic>
      <p:sp>
        <p:nvSpPr>
          <p:cNvPr id="60" name="Rectangle 59">
            <a:extLst>
              <a:ext uri="{FF2B5EF4-FFF2-40B4-BE49-F238E27FC236}">
                <a16:creationId xmlns:a16="http://schemas.microsoft.com/office/drawing/2014/main" id="{C7759870-15A5-E44C-81BB-AC95EE4268C4}"/>
              </a:ext>
            </a:extLst>
          </p:cNvPr>
          <p:cNvSpPr/>
          <p:nvPr/>
        </p:nvSpPr>
        <p:spPr>
          <a:xfrm>
            <a:off x="12279678" y="22899201"/>
            <a:ext cx="19399855" cy="8146335"/>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8C839D30-5813-D645-9FA7-21F76B1159F5}"/>
              </a:ext>
            </a:extLst>
          </p:cNvPr>
          <p:cNvSpPr txBox="1"/>
          <p:nvPr/>
        </p:nvSpPr>
        <p:spPr>
          <a:xfrm>
            <a:off x="18124621" y="22477187"/>
            <a:ext cx="763771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Effects of Familiarity</a:t>
            </a:r>
          </a:p>
        </p:txBody>
      </p:sp>
      <p:sp>
        <p:nvSpPr>
          <p:cNvPr id="22" name="Rectangle 17">
            <a:extLst>
              <a:ext uri="{FF2B5EF4-FFF2-40B4-BE49-F238E27FC236}">
                <a16:creationId xmlns:a16="http://schemas.microsoft.com/office/drawing/2014/main" id="{958CE522-C7AE-9D40-8E7B-BCD409C0B90F}"/>
              </a:ext>
            </a:extLst>
          </p:cNvPr>
          <p:cNvSpPr>
            <a:spLocks noChangeArrowheads="1"/>
          </p:cNvSpPr>
          <p:nvPr/>
        </p:nvSpPr>
        <p:spPr bwMode="auto">
          <a:xfrm>
            <a:off x="47777824" y="16032724"/>
            <a:ext cx="1487258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ea typeface="Times New Roman" panose="02020603050405020304" pitchFamily="18" charset="0"/>
              </a:rPr>
              <a:t>Success Rate by Number of Rats at Lever at Cue</a:t>
            </a:r>
            <a:endParaRPr kumimoji="0" lang="en-US" altLang="en-US" sz="37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  </a:t>
            </a:r>
            <a:endParaRPr kumimoji="0" lang="en-US" altLang="en-US" sz="48000" b="0" i="0" u="none" strike="noStrike" cap="none" normalizeH="0" baseline="0">
              <a:ln>
                <a:noFill/>
              </a:ln>
              <a:solidFill>
                <a:schemeClr val="tx1"/>
              </a:solidFill>
              <a:effectLst/>
              <a:latin typeface="Arial" panose="020B0604020202020204" pitchFamily="34" charset="0"/>
            </a:endParaRPr>
          </a:p>
        </p:txBody>
      </p:sp>
      <p:sp>
        <p:nvSpPr>
          <p:cNvPr id="44" name="Rectangle 43">
            <a:extLst>
              <a:ext uri="{FF2B5EF4-FFF2-40B4-BE49-F238E27FC236}">
                <a16:creationId xmlns:a16="http://schemas.microsoft.com/office/drawing/2014/main" id="{3248D92E-A93C-484F-AF53-FFA09B380745}"/>
              </a:ext>
            </a:extLst>
          </p:cNvPr>
          <p:cNvSpPr/>
          <p:nvPr/>
        </p:nvSpPr>
        <p:spPr>
          <a:xfrm>
            <a:off x="644837" y="24865849"/>
            <a:ext cx="10881360" cy="619617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126333CC-A793-FF44-BAD0-B3C346963986}"/>
              </a:ext>
            </a:extLst>
          </p:cNvPr>
          <p:cNvSpPr txBox="1"/>
          <p:nvPr/>
        </p:nvSpPr>
        <p:spPr>
          <a:xfrm>
            <a:off x="2412592" y="24500442"/>
            <a:ext cx="6564731"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Fiber Photometry</a:t>
            </a:r>
          </a:p>
        </p:txBody>
      </p:sp>
      <p:pic>
        <p:nvPicPr>
          <p:cNvPr id="3074" name="Picture 2" descr="https://lh7-rt.googleusercontent.com/docsz/AD_4nXcJSVhHRYwipL24z4bKipM0E0j9yi9UAuH1FZv1JF6lEylNjsKnyFailq_oNx1ZIgddwLg6F-jrUmfUdwkqSfo_UgqUYE75nJBRRvIoUhDc3ntYPe_3kvWGawrU89lzrfJ9UiBQ?key=RdaPsD5kp9NO7YpPIgCo-ZNS">
            <a:extLst>
              <a:ext uri="{FF2B5EF4-FFF2-40B4-BE49-F238E27FC236}">
                <a16:creationId xmlns:a16="http://schemas.microsoft.com/office/drawing/2014/main" id="{5F6076A1-72C7-C14C-BA29-51444A28AFC7}"/>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809949" y="25659379"/>
            <a:ext cx="5482567" cy="434776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5B02602-9D5E-6742-8D49-7452177C2556}"/>
              </a:ext>
            </a:extLst>
          </p:cNvPr>
          <p:cNvSpPr txBox="1"/>
          <p:nvPr/>
        </p:nvSpPr>
        <p:spPr>
          <a:xfrm>
            <a:off x="6457628" y="25530184"/>
            <a:ext cx="5026330" cy="6924973"/>
          </a:xfrm>
          <a:prstGeom prst="rect">
            <a:avLst/>
          </a:prstGeom>
          <a:noFill/>
        </p:spPr>
        <p:txBody>
          <a:bodyPr wrap="square" rtlCol="0">
            <a:spAutoFit/>
          </a:bodyPr>
          <a:lstStyle/>
          <a:p>
            <a:r>
              <a:rPr lang="en-US" sz="3000" dirty="0"/>
              <a:t>Fiber photometry data was collected in the Anterior Cingulate Cortex (ACC), specifically in the pathways to the Basolateral Amygdala (BLA) and Anterior Insulate Cortex (AIC); these brain regions have previously been found to be associated with cooperation [].</a:t>
            </a:r>
          </a:p>
          <a:p>
            <a:r>
              <a:rPr lang="en-US" sz="2800" dirty="0"/>
              <a:t>Control (405 nm)</a:t>
            </a:r>
          </a:p>
          <a:p>
            <a:r>
              <a:rPr lang="en-US" sz="2800" dirty="0"/>
              <a:t>ACC </a:t>
            </a:r>
            <a:r>
              <a:rPr lang="en-US" sz="2800" dirty="0">
                <a:sym typeface="Wingdings" pitchFamily="2" charset="2"/>
              </a:rPr>
              <a:t> BLA (465 nm)</a:t>
            </a:r>
            <a:endParaRPr lang="en-US" sz="2800" dirty="0"/>
          </a:p>
          <a:p>
            <a:r>
              <a:rPr lang="en-US" sz="2800" dirty="0"/>
              <a:t>ACC </a:t>
            </a:r>
            <a:r>
              <a:rPr lang="en-US" sz="2800" dirty="0">
                <a:sym typeface="Wingdings" pitchFamily="2" charset="2"/>
              </a:rPr>
              <a:t> AIC (560 nm)</a:t>
            </a:r>
            <a:endParaRPr lang="en-US" sz="2800" dirty="0"/>
          </a:p>
          <a:p>
            <a:endParaRPr lang="en-US" sz="3000" dirty="0"/>
          </a:p>
          <a:p>
            <a:endParaRPr lang="en-US" sz="3000" dirty="0"/>
          </a:p>
          <a:p>
            <a:endParaRPr lang="en-US" sz="3000" dirty="0"/>
          </a:p>
        </p:txBody>
      </p:sp>
      <p:sp>
        <p:nvSpPr>
          <p:cNvPr id="50" name="TextBox 49">
            <a:extLst>
              <a:ext uri="{FF2B5EF4-FFF2-40B4-BE49-F238E27FC236}">
                <a16:creationId xmlns:a16="http://schemas.microsoft.com/office/drawing/2014/main" id="{0AF81CAA-A374-1244-B686-97D4DC5347AF}"/>
              </a:ext>
            </a:extLst>
          </p:cNvPr>
          <p:cNvSpPr txBox="1"/>
          <p:nvPr/>
        </p:nvSpPr>
        <p:spPr>
          <a:xfrm>
            <a:off x="1427623" y="30007142"/>
            <a:ext cx="4489343" cy="954107"/>
          </a:xfrm>
          <a:prstGeom prst="rect">
            <a:avLst/>
          </a:prstGeom>
          <a:noFill/>
        </p:spPr>
        <p:txBody>
          <a:bodyPr wrap="square" rtlCol="0">
            <a:spAutoFit/>
          </a:bodyPr>
          <a:lstStyle/>
          <a:p>
            <a:r>
              <a:rPr lang="en-US" sz="2800" dirty="0"/>
              <a:t>FIGURE 1. Neural Signals before and after lever press</a:t>
            </a:r>
          </a:p>
        </p:txBody>
      </p:sp>
      <p:sp>
        <p:nvSpPr>
          <p:cNvPr id="51" name="TextBox 50">
            <a:extLst>
              <a:ext uri="{FF2B5EF4-FFF2-40B4-BE49-F238E27FC236}">
                <a16:creationId xmlns:a16="http://schemas.microsoft.com/office/drawing/2014/main" id="{3FC7E033-38A7-B742-9969-ACEBB3E4FDE7}"/>
              </a:ext>
            </a:extLst>
          </p:cNvPr>
          <p:cNvSpPr txBox="1"/>
          <p:nvPr/>
        </p:nvSpPr>
        <p:spPr>
          <a:xfrm>
            <a:off x="32586014" y="4352812"/>
            <a:ext cx="10369908" cy="6986528"/>
          </a:xfrm>
          <a:prstGeom prst="rect">
            <a:avLst/>
          </a:prstGeom>
          <a:noFill/>
        </p:spPr>
        <p:txBody>
          <a:bodyPr wrap="square" rtlCol="0">
            <a:spAutoFit/>
          </a:bodyPr>
          <a:lstStyle/>
          <a:p>
            <a:pPr marL="571500" indent="-571500">
              <a:buFont typeface="+mj-lt"/>
              <a:buAutoNum type="romanUcPeriod"/>
            </a:pPr>
            <a:r>
              <a:rPr lang="en-US" sz="3200" dirty="0">
                <a:solidFill>
                  <a:schemeClr val="tx1">
                    <a:lumMod val="95000"/>
                    <a:lumOff val="5000"/>
                  </a:schemeClr>
                </a:solidFill>
                <a:latin typeface="+mj-lt"/>
                <a:ea typeface="Avenir Book" charset="0"/>
                <a:cs typeface="Avenir Book" charset="0"/>
              </a:rPr>
              <a:t>Rats exhibit different overarching cooperative strategies such as synchronizing their movement, waiting near the levers before the cue, and waiting to press the lever if their partner is far away, demonstrating an awareness of their partners position. </a:t>
            </a:r>
          </a:p>
          <a:p>
            <a:pPr marL="571500" indent="-571500">
              <a:buFont typeface="+mj-lt"/>
              <a:buAutoNum type="romanUcPeriod"/>
            </a:pPr>
            <a:r>
              <a:rPr lang="en-US" sz="3200" dirty="0">
                <a:solidFill>
                  <a:schemeClr val="tx1">
                    <a:lumMod val="95000"/>
                    <a:lumOff val="5000"/>
                  </a:schemeClr>
                </a:solidFill>
                <a:latin typeface="+mj-lt"/>
                <a:ea typeface="Avenir Book" charset="0"/>
                <a:cs typeface="Avenir Book" charset="0"/>
              </a:rPr>
              <a:t>These strategies are not mutually exclusive. In fact, waiting might act as a mechanism to synchronize. </a:t>
            </a:r>
          </a:p>
          <a:p>
            <a:pPr marL="571500" indent="-571500">
              <a:buFont typeface="+mj-lt"/>
              <a:buAutoNum type="romanUcPeriod"/>
            </a:pPr>
            <a:r>
              <a:rPr lang="en-US" sz="3200" dirty="0">
                <a:solidFill>
                  <a:schemeClr val="tx1">
                    <a:lumMod val="95000"/>
                    <a:lumOff val="5000"/>
                  </a:schemeClr>
                </a:solidFill>
                <a:latin typeface="+mj-lt"/>
                <a:ea typeface="Avenir Book" charset="0"/>
                <a:cs typeface="Avenir Book" charset="0"/>
              </a:rPr>
              <a:t>Over training rats learn that waiting near the levers is the most effective strategy to succeed.</a:t>
            </a:r>
          </a:p>
          <a:p>
            <a:pPr marL="571500" indent="-571500">
              <a:buFont typeface="+mj-lt"/>
              <a:buAutoNum type="romanUcPeriod"/>
            </a:pPr>
            <a:r>
              <a:rPr lang="en-US" sz="3200" dirty="0">
                <a:solidFill>
                  <a:schemeClr val="tx1">
                    <a:lumMod val="95000"/>
                    <a:lumOff val="5000"/>
                  </a:schemeClr>
                </a:solidFill>
                <a:latin typeface="+mj-lt"/>
                <a:ea typeface="Avenir Book" charset="0"/>
                <a:cs typeface="Avenir Book" charset="0"/>
              </a:rPr>
              <a:t>Contrary to the initial hypothesis, social behaviors such as gazing and physical interaction in familiar rats seem to serve as distractions rather than a way of communicating.</a:t>
            </a:r>
          </a:p>
          <a:p>
            <a:pPr marL="571500" indent="-571500">
              <a:buFont typeface="+mj-lt"/>
              <a:buAutoNum type="romanUcPeriod"/>
            </a:pPr>
            <a:r>
              <a:rPr lang="en-US" sz="3200" dirty="0">
                <a:solidFill>
                  <a:schemeClr val="tx1">
                    <a:lumMod val="95000"/>
                    <a:lumOff val="5000"/>
                  </a:schemeClr>
                </a:solidFill>
                <a:latin typeface="+mj-lt"/>
                <a:ea typeface="Avenir Book" charset="0"/>
                <a:cs typeface="Avenir Book" charset="0"/>
              </a:rPr>
              <a:t>However, those social behaviors do seem to be a tool for rats to familiarize themselves with their partners, initially. </a:t>
            </a:r>
          </a:p>
        </p:txBody>
      </p:sp>
      <p:sp>
        <p:nvSpPr>
          <p:cNvPr id="48" name="Rectangle 47">
            <a:extLst>
              <a:ext uri="{FF2B5EF4-FFF2-40B4-BE49-F238E27FC236}">
                <a16:creationId xmlns:a16="http://schemas.microsoft.com/office/drawing/2014/main" id="{44E6ECD3-6E99-A14F-96B3-A9B7AA39F01A}"/>
              </a:ext>
            </a:extLst>
          </p:cNvPr>
          <p:cNvSpPr/>
          <p:nvPr/>
        </p:nvSpPr>
        <p:spPr>
          <a:xfrm>
            <a:off x="-1" y="31559581"/>
            <a:ext cx="43891200" cy="228600"/>
          </a:xfrm>
          <a:prstGeom prst="rect">
            <a:avLst/>
          </a:prstGeom>
          <a:solidFill>
            <a:srgbClr val="BF00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pic>
        <p:nvPicPr>
          <p:cNvPr id="3" name="Picture 2">
            <a:extLst>
              <a:ext uri="{FF2B5EF4-FFF2-40B4-BE49-F238E27FC236}">
                <a16:creationId xmlns:a16="http://schemas.microsoft.com/office/drawing/2014/main" id="{72F838E8-963A-9E4F-BEBE-1FA533294EBF}"/>
              </a:ext>
            </a:extLst>
          </p:cNvPr>
          <p:cNvPicPr>
            <a:picLocks noChangeAspect="1"/>
          </p:cNvPicPr>
          <p:nvPr/>
        </p:nvPicPr>
        <p:blipFill>
          <a:blip/>
          <a:stretch>
            <a:fillRect/>
          </a:stretch>
        </p:blipFill>
        <p:spPr>
          <a:xfrm>
            <a:off x="41896223" y="87129"/>
            <a:ext cx="1804433" cy="1804433"/>
          </a:xfrm>
          <a:prstGeom prst="rect">
            <a:avLst/>
          </a:prstGeom>
        </p:spPr>
      </p:pic>
      <p:pic>
        <p:nvPicPr>
          <p:cNvPr id="54" name="Picture 53">
            <a:extLst>
              <a:ext uri="{FF2B5EF4-FFF2-40B4-BE49-F238E27FC236}">
                <a16:creationId xmlns:a16="http://schemas.microsoft.com/office/drawing/2014/main" id="{94E7D8F5-56C7-D042-BB84-2B4AC27F7719}"/>
              </a:ext>
            </a:extLst>
          </p:cNvPr>
          <p:cNvPicPr>
            <a:picLocks noChangeAspect="1"/>
          </p:cNvPicPr>
          <p:nvPr/>
        </p:nvPicPr>
        <p:blipFill>
          <a:blip/>
          <a:stretch>
            <a:fillRect/>
          </a:stretch>
        </p:blipFill>
        <p:spPr>
          <a:xfrm>
            <a:off x="304714" y="170941"/>
            <a:ext cx="1804433" cy="1804433"/>
          </a:xfrm>
          <a:prstGeom prst="rect">
            <a:avLst/>
          </a:prstGeom>
        </p:spPr>
      </p:pic>
      <p:pic>
        <p:nvPicPr>
          <p:cNvPr id="8" name="Picture 7">
            <a:extLst>
              <a:ext uri="{FF2B5EF4-FFF2-40B4-BE49-F238E27FC236}">
                <a16:creationId xmlns:a16="http://schemas.microsoft.com/office/drawing/2014/main" id="{1995489C-5162-0443-B74C-7A9FFC169E67}"/>
              </a:ext>
            </a:extLst>
          </p:cNvPr>
          <p:cNvPicPr>
            <a:picLocks noChangeAspect="1"/>
          </p:cNvPicPr>
          <p:nvPr/>
        </p:nvPicPr>
        <p:blipFill>
          <a:blip r:embed="rId3"/>
          <a:stretch>
            <a:fillRect/>
          </a:stretch>
        </p:blipFill>
        <p:spPr>
          <a:xfrm>
            <a:off x="39955366" y="27638081"/>
            <a:ext cx="3000556" cy="3000556"/>
          </a:xfrm>
          <a:prstGeom prst="rect">
            <a:avLst/>
          </a:prstGeom>
        </p:spPr>
      </p:pic>
      <p:pic>
        <p:nvPicPr>
          <p:cNvPr id="17" name="Picture 16">
            <a:extLst>
              <a:ext uri="{FF2B5EF4-FFF2-40B4-BE49-F238E27FC236}">
                <a16:creationId xmlns:a16="http://schemas.microsoft.com/office/drawing/2014/main" id="{C43726A4-556B-CB40-8E15-247453AB110E}"/>
              </a:ext>
            </a:extLst>
          </p:cNvPr>
          <p:cNvPicPr>
            <a:picLocks noChangeAspect="1"/>
          </p:cNvPicPr>
          <p:nvPr/>
        </p:nvPicPr>
        <p:blipFill rotWithShape="1">
          <a:blip r:embed="rId4"/>
          <a:srcRect t="18394" b="15575"/>
          <a:stretch/>
        </p:blipFill>
        <p:spPr>
          <a:xfrm>
            <a:off x="32652737" y="29397440"/>
            <a:ext cx="7119307" cy="1390305"/>
          </a:xfrm>
          <a:prstGeom prst="rect">
            <a:avLst/>
          </a:prstGeom>
        </p:spPr>
      </p:pic>
      <p:sp>
        <p:nvSpPr>
          <p:cNvPr id="24" name="TextBox 23">
            <a:extLst>
              <a:ext uri="{FF2B5EF4-FFF2-40B4-BE49-F238E27FC236}">
                <a16:creationId xmlns:a16="http://schemas.microsoft.com/office/drawing/2014/main" id="{FF98F460-BD54-B743-BA45-52B20B015464}"/>
              </a:ext>
            </a:extLst>
          </p:cNvPr>
          <p:cNvSpPr txBox="1"/>
          <p:nvPr/>
        </p:nvSpPr>
        <p:spPr>
          <a:xfrm>
            <a:off x="32652737" y="27847540"/>
            <a:ext cx="7015721" cy="1391746"/>
          </a:xfrm>
          <a:prstGeom prst="rect">
            <a:avLst/>
          </a:prstGeom>
          <a:noFill/>
        </p:spPr>
        <p:txBody>
          <a:bodyPr wrap="square" rtlCol="0">
            <a:spAutoFit/>
          </a:bodyPr>
          <a:lstStyle/>
          <a:p>
            <a:pPr algn="ctr"/>
            <a:r>
              <a:rPr lang="en-US" sz="2800" dirty="0"/>
              <a:t>Thank you to the Wu Tsai Fellowship, Shreya Saxena’s Lab, Jane Taylor’s Lab, and Amelia Johnson for all their help and guidance.</a:t>
            </a:r>
          </a:p>
        </p:txBody>
      </p:sp>
      <p:sp>
        <p:nvSpPr>
          <p:cNvPr id="25" name="TextBox 24">
            <a:extLst>
              <a:ext uri="{FF2B5EF4-FFF2-40B4-BE49-F238E27FC236}">
                <a16:creationId xmlns:a16="http://schemas.microsoft.com/office/drawing/2014/main" id="{7E17BC58-CF1E-2243-829E-F55C21A251BD}"/>
              </a:ext>
            </a:extLst>
          </p:cNvPr>
          <p:cNvSpPr txBox="1"/>
          <p:nvPr/>
        </p:nvSpPr>
        <p:spPr>
          <a:xfrm>
            <a:off x="39736303" y="30543750"/>
            <a:ext cx="3552767" cy="461665"/>
          </a:xfrm>
          <a:prstGeom prst="rect">
            <a:avLst/>
          </a:prstGeom>
          <a:noFill/>
        </p:spPr>
        <p:txBody>
          <a:bodyPr wrap="none" rtlCol="0">
            <a:spAutoFit/>
          </a:bodyPr>
          <a:lstStyle/>
          <a:p>
            <a:r>
              <a:rPr lang="en-US" sz="2400" dirty="0"/>
              <a:t>Link to examples and code.</a:t>
            </a:r>
          </a:p>
        </p:txBody>
      </p:sp>
      <p:sp>
        <p:nvSpPr>
          <p:cNvPr id="65" name="Rectangle 64">
            <a:extLst>
              <a:ext uri="{FF2B5EF4-FFF2-40B4-BE49-F238E27FC236}">
                <a16:creationId xmlns:a16="http://schemas.microsoft.com/office/drawing/2014/main" id="{CE6A334A-2106-3B41-BE3A-89496DC10D10}"/>
              </a:ext>
            </a:extLst>
          </p:cNvPr>
          <p:cNvSpPr/>
          <p:nvPr/>
        </p:nvSpPr>
        <p:spPr>
          <a:xfrm>
            <a:off x="19053649" y="4947874"/>
            <a:ext cx="5783898" cy="39337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94DCB4DA-16A5-CF40-8D42-7212A761B0E4}"/>
              </a:ext>
            </a:extLst>
          </p:cNvPr>
          <p:cNvSpPr/>
          <p:nvPr/>
        </p:nvSpPr>
        <p:spPr>
          <a:xfrm>
            <a:off x="25387166" y="4945810"/>
            <a:ext cx="5783898" cy="3935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26C39897-948E-D643-9D2F-1FAD3D4BD287}"/>
              </a:ext>
            </a:extLst>
          </p:cNvPr>
          <p:cNvSpPr txBox="1"/>
          <p:nvPr/>
        </p:nvSpPr>
        <p:spPr>
          <a:xfrm>
            <a:off x="14161491" y="4344678"/>
            <a:ext cx="2901179" cy="584775"/>
          </a:xfrm>
          <a:prstGeom prst="rect">
            <a:avLst/>
          </a:prstGeom>
          <a:noFill/>
        </p:spPr>
        <p:txBody>
          <a:bodyPr wrap="none" rtlCol="0">
            <a:spAutoFit/>
          </a:bodyPr>
          <a:lstStyle/>
          <a:p>
            <a:r>
              <a:rPr lang="en-US" sz="3200" b="1" dirty="0"/>
              <a:t>Synchronization</a:t>
            </a:r>
          </a:p>
        </p:txBody>
      </p:sp>
      <p:sp>
        <p:nvSpPr>
          <p:cNvPr id="68" name="TextBox 67">
            <a:extLst>
              <a:ext uri="{FF2B5EF4-FFF2-40B4-BE49-F238E27FC236}">
                <a16:creationId xmlns:a16="http://schemas.microsoft.com/office/drawing/2014/main" id="{13885550-A153-FC4B-93BD-B4D7B2ADFC69}"/>
              </a:ext>
            </a:extLst>
          </p:cNvPr>
          <p:cNvSpPr txBox="1"/>
          <p:nvPr/>
        </p:nvSpPr>
        <p:spPr>
          <a:xfrm>
            <a:off x="20249706" y="4344678"/>
            <a:ext cx="3459793" cy="584775"/>
          </a:xfrm>
          <a:prstGeom prst="rect">
            <a:avLst/>
          </a:prstGeom>
          <a:noFill/>
        </p:spPr>
        <p:txBody>
          <a:bodyPr wrap="none" rtlCol="0">
            <a:spAutoFit/>
          </a:bodyPr>
          <a:lstStyle/>
          <a:p>
            <a:r>
              <a:rPr lang="en-US" sz="3200" b="1" dirty="0"/>
              <a:t>Waiting Before Cue</a:t>
            </a:r>
          </a:p>
        </p:txBody>
      </p:sp>
      <p:sp>
        <p:nvSpPr>
          <p:cNvPr id="71" name="TextBox 70">
            <a:extLst>
              <a:ext uri="{FF2B5EF4-FFF2-40B4-BE49-F238E27FC236}">
                <a16:creationId xmlns:a16="http://schemas.microsoft.com/office/drawing/2014/main" id="{224AB31E-7BE5-0849-BB14-CAE8388C1698}"/>
              </a:ext>
            </a:extLst>
          </p:cNvPr>
          <p:cNvSpPr txBox="1"/>
          <p:nvPr/>
        </p:nvSpPr>
        <p:spPr>
          <a:xfrm>
            <a:off x="26424889" y="4344678"/>
            <a:ext cx="3708451" cy="584775"/>
          </a:xfrm>
          <a:prstGeom prst="rect">
            <a:avLst/>
          </a:prstGeom>
          <a:noFill/>
        </p:spPr>
        <p:txBody>
          <a:bodyPr wrap="none" rtlCol="0">
            <a:spAutoFit/>
          </a:bodyPr>
          <a:lstStyle/>
          <a:p>
            <a:r>
              <a:rPr lang="en-US" sz="3200" b="1" dirty="0"/>
              <a:t>Waiting Before Press</a:t>
            </a:r>
          </a:p>
        </p:txBody>
      </p:sp>
      <p:sp>
        <p:nvSpPr>
          <p:cNvPr id="33" name="TextBox 32">
            <a:extLst>
              <a:ext uri="{FF2B5EF4-FFF2-40B4-BE49-F238E27FC236}">
                <a16:creationId xmlns:a16="http://schemas.microsoft.com/office/drawing/2014/main" id="{8EC6F31F-B6EC-B44E-B252-7E1042352A3E}"/>
              </a:ext>
            </a:extLst>
          </p:cNvPr>
          <p:cNvSpPr txBox="1"/>
          <p:nvPr/>
        </p:nvSpPr>
        <p:spPr>
          <a:xfrm>
            <a:off x="12868082" y="8936210"/>
            <a:ext cx="5783898" cy="1384995"/>
          </a:xfrm>
          <a:prstGeom prst="rect">
            <a:avLst/>
          </a:prstGeom>
          <a:noFill/>
        </p:spPr>
        <p:txBody>
          <a:bodyPr wrap="square" rtlCol="0">
            <a:spAutoFit/>
          </a:bodyPr>
          <a:lstStyle/>
          <a:p>
            <a:r>
              <a:rPr lang="en-US" sz="2800" dirty="0"/>
              <a:t>FIGURE 2. Rats appear to be more synchronized in successful trials where greater synchronization.</a:t>
            </a:r>
          </a:p>
        </p:txBody>
      </p:sp>
      <p:sp>
        <p:nvSpPr>
          <p:cNvPr id="74" name="Rectangle 73">
            <a:extLst>
              <a:ext uri="{FF2B5EF4-FFF2-40B4-BE49-F238E27FC236}">
                <a16:creationId xmlns:a16="http://schemas.microsoft.com/office/drawing/2014/main" id="{E64653AB-AEE8-A14F-B766-D03F5BFE8DCF}"/>
              </a:ext>
            </a:extLst>
          </p:cNvPr>
          <p:cNvSpPr/>
          <p:nvPr/>
        </p:nvSpPr>
        <p:spPr>
          <a:xfrm>
            <a:off x="12720132" y="10480835"/>
            <a:ext cx="5783898" cy="3935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D65EA83C-4329-3B48-AA1C-F697745ECFED}"/>
              </a:ext>
            </a:extLst>
          </p:cNvPr>
          <p:cNvSpPr txBox="1"/>
          <p:nvPr/>
        </p:nvSpPr>
        <p:spPr>
          <a:xfrm>
            <a:off x="19046516" y="8951003"/>
            <a:ext cx="5964919" cy="1384995"/>
          </a:xfrm>
          <a:prstGeom prst="rect">
            <a:avLst/>
          </a:prstGeom>
          <a:noFill/>
        </p:spPr>
        <p:txBody>
          <a:bodyPr wrap="square" rtlCol="0">
            <a:spAutoFit/>
          </a:bodyPr>
          <a:lstStyle/>
          <a:p>
            <a:r>
              <a:rPr lang="en-US" sz="2800" dirty="0"/>
              <a:t>FIGURE 3. Strong correlation between waiting near the levers before they </a:t>
            </a:r>
          </a:p>
          <a:p>
            <a:r>
              <a:rPr lang="en-US" sz="2800" dirty="0"/>
              <a:t>come out and cooperative success rate. </a:t>
            </a:r>
          </a:p>
        </p:txBody>
      </p:sp>
      <p:sp>
        <p:nvSpPr>
          <p:cNvPr id="83" name="TextBox 82">
            <a:extLst>
              <a:ext uri="{FF2B5EF4-FFF2-40B4-BE49-F238E27FC236}">
                <a16:creationId xmlns:a16="http://schemas.microsoft.com/office/drawing/2014/main" id="{A8B4BA8F-D06B-7840-9FC2-66BD89DC2132}"/>
              </a:ext>
            </a:extLst>
          </p:cNvPr>
          <p:cNvSpPr txBox="1"/>
          <p:nvPr/>
        </p:nvSpPr>
        <p:spPr>
          <a:xfrm>
            <a:off x="25595659" y="8928510"/>
            <a:ext cx="5366909" cy="1384995"/>
          </a:xfrm>
          <a:prstGeom prst="rect">
            <a:avLst/>
          </a:prstGeom>
          <a:noFill/>
        </p:spPr>
        <p:txBody>
          <a:bodyPr wrap="square" rtlCol="0">
            <a:spAutoFit/>
          </a:bodyPr>
          <a:lstStyle/>
          <a:p>
            <a:r>
              <a:rPr lang="en-US" sz="2800" dirty="0"/>
              <a:t>FIGURE 4. The further away a rat’s partner is from the lever, the longer they take to press it. </a:t>
            </a:r>
          </a:p>
        </p:txBody>
      </p:sp>
      <p:sp>
        <p:nvSpPr>
          <p:cNvPr id="84" name="Rectangle 83">
            <a:extLst>
              <a:ext uri="{FF2B5EF4-FFF2-40B4-BE49-F238E27FC236}">
                <a16:creationId xmlns:a16="http://schemas.microsoft.com/office/drawing/2014/main" id="{3CD6EDD5-BA29-4847-BEE9-83AEC66342CB}"/>
              </a:ext>
            </a:extLst>
          </p:cNvPr>
          <p:cNvSpPr/>
          <p:nvPr/>
        </p:nvSpPr>
        <p:spPr>
          <a:xfrm>
            <a:off x="25387166" y="10480835"/>
            <a:ext cx="5783898" cy="3935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TextBox 86">
            <a:extLst>
              <a:ext uri="{FF2B5EF4-FFF2-40B4-BE49-F238E27FC236}">
                <a16:creationId xmlns:a16="http://schemas.microsoft.com/office/drawing/2014/main" id="{289B7435-6E51-4049-80D0-2B92BFD68D86}"/>
              </a:ext>
            </a:extLst>
          </p:cNvPr>
          <p:cNvSpPr txBox="1"/>
          <p:nvPr/>
        </p:nvSpPr>
        <p:spPr>
          <a:xfrm>
            <a:off x="18768848" y="10646445"/>
            <a:ext cx="3015999" cy="3970318"/>
          </a:xfrm>
          <a:prstGeom prst="rect">
            <a:avLst/>
          </a:prstGeom>
          <a:noFill/>
        </p:spPr>
        <p:txBody>
          <a:bodyPr wrap="square" rtlCol="0">
            <a:spAutoFit/>
          </a:bodyPr>
          <a:lstStyle/>
          <a:p>
            <a:r>
              <a:rPr lang="en-US" sz="2800" dirty="0"/>
              <a:t>FIGURE 5. # of Rats near Lever at Cue is strong indicator of success. However, synchronization is also an indicator of success independently</a:t>
            </a:r>
            <a:br>
              <a:rPr lang="en-US" sz="2800" dirty="0"/>
            </a:br>
            <a:endParaRPr lang="en-US" sz="2800" dirty="0"/>
          </a:p>
        </p:txBody>
      </p:sp>
      <p:sp>
        <p:nvSpPr>
          <p:cNvPr id="94" name="TextBox 93">
            <a:extLst>
              <a:ext uri="{FF2B5EF4-FFF2-40B4-BE49-F238E27FC236}">
                <a16:creationId xmlns:a16="http://schemas.microsoft.com/office/drawing/2014/main" id="{E7479120-38AA-EF4C-B144-7D122F878761}"/>
              </a:ext>
            </a:extLst>
          </p:cNvPr>
          <p:cNvSpPr txBox="1"/>
          <p:nvPr/>
        </p:nvSpPr>
        <p:spPr>
          <a:xfrm>
            <a:off x="22249202" y="10563277"/>
            <a:ext cx="3015999" cy="3970318"/>
          </a:xfrm>
          <a:prstGeom prst="rect">
            <a:avLst/>
          </a:prstGeom>
          <a:noFill/>
        </p:spPr>
        <p:txBody>
          <a:bodyPr wrap="square" rtlCol="0">
            <a:spAutoFit/>
          </a:bodyPr>
          <a:lstStyle/>
          <a:p>
            <a:r>
              <a:rPr lang="en-US" sz="2800" dirty="0"/>
              <a:t>FIGURE 6. As rats train together more, they learn to go to lever before cue more often. Meanwhile/Similarly, synchronization decreases/increases over sessions. </a:t>
            </a:r>
          </a:p>
        </p:txBody>
      </p:sp>
      <p:sp>
        <p:nvSpPr>
          <p:cNvPr id="96" name="Rectangle 95">
            <a:extLst>
              <a:ext uri="{FF2B5EF4-FFF2-40B4-BE49-F238E27FC236}">
                <a16:creationId xmlns:a16="http://schemas.microsoft.com/office/drawing/2014/main" id="{F71C0FC8-66E8-6F4C-9DC4-1370FCE0AFE7}"/>
              </a:ext>
            </a:extLst>
          </p:cNvPr>
          <p:cNvSpPr/>
          <p:nvPr/>
        </p:nvSpPr>
        <p:spPr>
          <a:xfrm>
            <a:off x="12718016" y="16232371"/>
            <a:ext cx="5783898" cy="3935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6AC2340B-CF28-EB4F-A389-44B1D30D3732}"/>
              </a:ext>
            </a:extLst>
          </p:cNvPr>
          <p:cNvSpPr/>
          <p:nvPr/>
        </p:nvSpPr>
        <p:spPr>
          <a:xfrm>
            <a:off x="25602792" y="16232371"/>
            <a:ext cx="5783898" cy="3935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TextBox 103">
            <a:extLst>
              <a:ext uri="{FF2B5EF4-FFF2-40B4-BE49-F238E27FC236}">
                <a16:creationId xmlns:a16="http://schemas.microsoft.com/office/drawing/2014/main" id="{46B472F0-CAEE-0D40-A2BA-92AB0A0292A2}"/>
              </a:ext>
            </a:extLst>
          </p:cNvPr>
          <p:cNvSpPr txBox="1"/>
          <p:nvPr/>
        </p:nvSpPr>
        <p:spPr>
          <a:xfrm>
            <a:off x="12681744" y="20396752"/>
            <a:ext cx="5783898" cy="1384995"/>
          </a:xfrm>
          <a:prstGeom prst="rect">
            <a:avLst/>
          </a:prstGeom>
          <a:noFill/>
        </p:spPr>
        <p:txBody>
          <a:bodyPr wrap="square" rtlCol="0">
            <a:spAutoFit/>
          </a:bodyPr>
          <a:lstStyle/>
          <a:p>
            <a:r>
              <a:rPr lang="en-US" sz="2800" dirty="0"/>
              <a:t>FIGURE 7. Percent of frames gazed is negatively correlated with cooperative success rate across sessions.</a:t>
            </a:r>
          </a:p>
        </p:txBody>
      </p:sp>
      <p:sp>
        <p:nvSpPr>
          <p:cNvPr id="105" name="TextBox 104">
            <a:extLst>
              <a:ext uri="{FF2B5EF4-FFF2-40B4-BE49-F238E27FC236}">
                <a16:creationId xmlns:a16="http://schemas.microsoft.com/office/drawing/2014/main" id="{FD6E3EFF-1A0E-B04A-A7A5-420FFF3F4E18}"/>
              </a:ext>
            </a:extLst>
          </p:cNvPr>
          <p:cNvSpPr txBox="1"/>
          <p:nvPr/>
        </p:nvSpPr>
        <p:spPr>
          <a:xfrm>
            <a:off x="25595659" y="20381530"/>
            <a:ext cx="6223975" cy="1384995"/>
          </a:xfrm>
          <a:prstGeom prst="rect">
            <a:avLst/>
          </a:prstGeom>
          <a:noFill/>
        </p:spPr>
        <p:txBody>
          <a:bodyPr wrap="square" rtlCol="0">
            <a:spAutoFit/>
          </a:bodyPr>
          <a:lstStyle/>
          <a:p>
            <a:r>
              <a:rPr lang="en-US" sz="2800" dirty="0"/>
              <a:t>FIGURE 8. Percent of frames physically interacted is negatively correlated with cooperative success rate across sessions.</a:t>
            </a:r>
          </a:p>
        </p:txBody>
      </p:sp>
      <p:pic>
        <p:nvPicPr>
          <p:cNvPr id="88" name="Picture 87">
            <a:extLst>
              <a:ext uri="{FF2B5EF4-FFF2-40B4-BE49-F238E27FC236}">
                <a16:creationId xmlns:a16="http://schemas.microsoft.com/office/drawing/2014/main" id="{CCC45127-FB59-5645-B451-7F67D90697EE}"/>
              </a:ext>
            </a:extLst>
          </p:cNvPr>
          <p:cNvPicPr>
            <a:picLocks noChangeAspect="1"/>
          </p:cNvPicPr>
          <p:nvPr/>
        </p:nvPicPr>
        <p:blipFill>
          <a:blip r:embed="rId5"/>
          <a:stretch>
            <a:fillRect/>
          </a:stretch>
        </p:blipFill>
        <p:spPr>
          <a:xfrm>
            <a:off x="18688079" y="16521811"/>
            <a:ext cx="3039633" cy="2582343"/>
          </a:xfrm>
          <a:prstGeom prst="rect">
            <a:avLst/>
          </a:prstGeom>
        </p:spPr>
      </p:pic>
      <p:sp>
        <p:nvSpPr>
          <p:cNvPr id="110" name="Rectangle 109">
            <a:extLst>
              <a:ext uri="{FF2B5EF4-FFF2-40B4-BE49-F238E27FC236}">
                <a16:creationId xmlns:a16="http://schemas.microsoft.com/office/drawing/2014/main" id="{9BFDE7A6-7D4E-1047-BFCD-62DEBEE5049E}"/>
              </a:ext>
            </a:extLst>
          </p:cNvPr>
          <p:cNvSpPr/>
          <p:nvPr/>
        </p:nvSpPr>
        <p:spPr>
          <a:xfrm>
            <a:off x="12564587" y="23464681"/>
            <a:ext cx="5376999" cy="36588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D8101D2C-E785-6742-A48E-F7A5D2890ECF}"/>
              </a:ext>
            </a:extLst>
          </p:cNvPr>
          <p:cNvSpPr/>
          <p:nvPr/>
        </p:nvSpPr>
        <p:spPr>
          <a:xfrm>
            <a:off x="22249202" y="23748435"/>
            <a:ext cx="8713366" cy="48852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TextBox 112">
            <a:extLst>
              <a:ext uri="{FF2B5EF4-FFF2-40B4-BE49-F238E27FC236}">
                <a16:creationId xmlns:a16="http://schemas.microsoft.com/office/drawing/2014/main" id="{302557F3-2858-9649-8D3A-FFE8A84EE0C0}"/>
              </a:ext>
            </a:extLst>
          </p:cNvPr>
          <p:cNvSpPr txBox="1"/>
          <p:nvPr/>
        </p:nvSpPr>
        <p:spPr>
          <a:xfrm>
            <a:off x="18197349" y="24078173"/>
            <a:ext cx="3298372" cy="2677656"/>
          </a:xfrm>
          <a:prstGeom prst="rect">
            <a:avLst/>
          </a:prstGeom>
          <a:noFill/>
        </p:spPr>
        <p:txBody>
          <a:bodyPr wrap="square" rtlCol="0">
            <a:spAutoFit/>
          </a:bodyPr>
          <a:lstStyle/>
          <a:p>
            <a:r>
              <a:rPr lang="en-US" sz="2800" dirty="0"/>
              <a:t>Figure 9.  Unfamiliar rat pairs exhibit significantly lower gazing percentages than rat pairs who are training partners.</a:t>
            </a:r>
          </a:p>
        </p:txBody>
      </p:sp>
      <p:sp>
        <p:nvSpPr>
          <p:cNvPr id="114" name="TextBox 113">
            <a:extLst>
              <a:ext uri="{FF2B5EF4-FFF2-40B4-BE49-F238E27FC236}">
                <a16:creationId xmlns:a16="http://schemas.microsoft.com/office/drawing/2014/main" id="{964AAC9B-84D0-CB43-9D84-72F9548BB999}"/>
              </a:ext>
            </a:extLst>
          </p:cNvPr>
          <p:cNvSpPr txBox="1"/>
          <p:nvPr/>
        </p:nvSpPr>
        <p:spPr>
          <a:xfrm>
            <a:off x="22205637" y="28849500"/>
            <a:ext cx="8756931" cy="1815882"/>
          </a:xfrm>
          <a:prstGeom prst="rect">
            <a:avLst/>
          </a:prstGeom>
          <a:noFill/>
        </p:spPr>
        <p:txBody>
          <a:bodyPr wrap="square" rtlCol="0">
            <a:spAutoFit/>
          </a:bodyPr>
          <a:lstStyle/>
          <a:p>
            <a:r>
              <a:rPr lang="en-US" sz="2800" dirty="0"/>
              <a:t>FIGURE 11.</a:t>
            </a:r>
          </a:p>
          <a:p>
            <a:r>
              <a:rPr lang="en-US" sz="2800" dirty="0"/>
              <a:t>Gazing decreases throughout training. </a:t>
            </a:r>
          </a:p>
          <a:p>
            <a:r>
              <a:rPr lang="en-US" sz="2800" dirty="0"/>
              <a:t>Physical Interactions decrease throughout training. </a:t>
            </a:r>
          </a:p>
          <a:p>
            <a:r>
              <a:rPr lang="en-US" sz="2800" dirty="0"/>
              <a:t>Success increases throughout training. </a:t>
            </a:r>
          </a:p>
        </p:txBody>
      </p:sp>
      <p:pic>
        <p:nvPicPr>
          <p:cNvPr id="91" name="Picture 90">
            <a:extLst>
              <a:ext uri="{FF2B5EF4-FFF2-40B4-BE49-F238E27FC236}">
                <a16:creationId xmlns:a16="http://schemas.microsoft.com/office/drawing/2014/main" id="{A3BC0EF4-E267-014C-B645-4D7F20959822}"/>
              </a:ext>
            </a:extLst>
          </p:cNvPr>
          <p:cNvPicPr>
            <a:picLocks noChangeAspect="1"/>
          </p:cNvPicPr>
          <p:nvPr/>
        </p:nvPicPr>
        <p:blipFill>
          <a:blip r:embed="rId6"/>
          <a:stretch>
            <a:fillRect/>
          </a:stretch>
        </p:blipFill>
        <p:spPr>
          <a:xfrm>
            <a:off x="21934730" y="16571482"/>
            <a:ext cx="3449202" cy="2342854"/>
          </a:xfrm>
          <a:prstGeom prst="rect">
            <a:avLst/>
          </a:prstGeom>
        </p:spPr>
      </p:pic>
      <p:sp>
        <p:nvSpPr>
          <p:cNvPr id="118" name="TextBox 117">
            <a:extLst>
              <a:ext uri="{FF2B5EF4-FFF2-40B4-BE49-F238E27FC236}">
                <a16:creationId xmlns:a16="http://schemas.microsoft.com/office/drawing/2014/main" id="{03128100-CD42-2446-993B-E329931BAF67}"/>
              </a:ext>
            </a:extLst>
          </p:cNvPr>
          <p:cNvSpPr txBox="1"/>
          <p:nvPr/>
        </p:nvSpPr>
        <p:spPr>
          <a:xfrm>
            <a:off x="18963100" y="19197298"/>
            <a:ext cx="2489589" cy="523220"/>
          </a:xfrm>
          <a:prstGeom prst="rect">
            <a:avLst/>
          </a:prstGeom>
          <a:noFill/>
        </p:spPr>
        <p:txBody>
          <a:bodyPr wrap="square" rtlCol="0">
            <a:spAutoFit/>
          </a:bodyPr>
          <a:lstStyle/>
          <a:p>
            <a:pPr algn="ctr"/>
            <a:r>
              <a:rPr lang="en-US" sz="2800" dirty="0"/>
              <a:t>Gazing</a:t>
            </a:r>
          </a:p>
        </p:txBody>
      </p:sp>
      <p:sp>
        <p:nvSpPr>
          <p:cNvPr id="119" name="TextBox 118">
            <a:extLst>
              <a:ext uri="{FF2B5EF4-FFF2-40B4-BE49-F238E27FC236}">
                <a16:creationId xmlns:a16="http://schemas.microsoft.com/office/drawing/2014/main" id="{6F3EE5C8-8171-5E44-899D-BC465A506193}"/>
              </a:ext>
            </a:extLst>
          </p:cNvPr>
          <p:cNvSpPr txBox="1"/>
          <p:nvPr/>
        </p:nvSpPr>
        <p:spPr>
          <a:xfrm>
            <a:off x="22410031" y="18991448"/>
            <a:ext cx="2489589" cy="954107"/>
          </a:xfrm>
          <a:prstGeom prst="rect">
            <a:avLst/>
          </a:prstGeom>
          <a:noFill/>
        </p:spPr>
        <p:txBody>
          <a:bodyPr wrap="square" rtlCol="0">
            <a:spAutoFit/>
          </a:bodyPr>
          <a:lstStyle/>
          <a:p>
            <a:pPr algn="ctr"/>
            <a:r>
              <a:rPr lang="en-US" sz="2800" dirty="0"/>
              <a:t>Physical Interaction</a:t>
            </a:r>
          </a:p>
        </p:txBody>
      </p:sp>
      <p:sp>
        <p:nvSpPr>
          <p:cNvPr id="120" name="TextBox 119">
            <a:extLst>
              <a:ext uri="{FF2B5EF4-FFF2-40B4-BE49-F238E27FC236}">
                <a16:creationId xmlns:a16="http://schemas.microsoft.com/office/drawing/2014/main" id="{30E942E5-DF97-DE40-9BA0-6E6D1E51F735}"/>
              </a:ext>
            </a:extLst>
          </p:cNvPr>
          <p:cNvSpPr txBox="1"/>
          <p:nvPr/>
        </p:nvSpPr>
        <p:spPr>
          <a:xfrm>
            <a:off x="18833609" y="20089142"/>
            <a:ext cx="6223975" cy="1969770"/>
          </a:xfrm>
          <a:prstGeom prst="rect">
            <a:avLst/>
          </a:prstGeom>
          <a:noFill/>
        </p:spPr>
        <p:txBody>
          <a:bodyPr wrap="square" rtlCol="0">
            <a:spAutoFit/>
          </a:bodyPr>
          <a:lstStyle/>
          <a:p>
            <a:r>
              <a:rPr lang="en-US" sz="2800" dirty="0"/>
              <a:t>Gazing defined as head base, nose vector intersecting other rat for 1/3+ seconds</a:t>
            </a:r>
          </a:p>
          <a:p>
            <a:endParaRPr lang="en-US" sz="800" dirty="0"/>
          </a:p>
          <a:p>
            <a:r>
              <a:rPr lang="en-US" sz="2800" dirty="0"/>
              <a:t>Interacting defined as close proximity for 1/3+ seconds</a:t>
            </a:r>
          </a:p>
        </p:txBody>
      </p:sp>
      <p:sp>
        <p:nvSpPr>
          <p:cNvPr id="121" name="Rectangle 120">
            <a:extLst>
              <a:ext uri="{FF2B5EF4-FFF2-40B4-BE49-F238E27FC236}">
                <a16:creationId xmlns:a16="http://schemas.microsoft.com/office/drawing/2014/main" id="{25FAEBC5-79CC-9249-B0D7-7377EFFB187E}"/>
              </a:ext>
            </a:extLst>
          </p:cNvPr>
          <p:cNvSpPr/>
          <p:nvPr/>
        </p:nvSpPr>
        <p:spPr>
          <a:xfrm>
            <a:off x="12564587" y="27225965"/>
            <a:ext cx="5376999" cy="36588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TextBox 121">
            <a:extLst>
              <a:ext uri="{FF2B5EF4-FFF2-40B4-BE49-F238E27FC236}">
                <a16:creationId xmlns:a16="http://schemas.microsoft.com/office/drawing/2014/main" id="{2853E2A1-1888-4447-A92E-43B6604167CE}"/>
              </a:ext>
            </a:extLst>
          </p:cNvPr>
          <p:cNvSpPr txBox="1"/>
          <p:nvPr/>
        </p:nvSpPr>
        <p:spPr>
          <a:xfrm>
            <a:off x="18154317" y="27963935"/>
            <a:ext cx="3298372" cy="2246769"/>
          </a:xfrm>
          <a:prstGeom prst="rect">
            <a:avLst/>
          </a:prstGeom>
          <a:noFill/>
        </p:spPr>
        <p:txBody>
          <a:bodyPr wrap="square" rtlCol="0">
            <a:spAutoFit/>
          </a:bodyPr>
          <a:lstStyle/>
          <a:p>
            <a:r>
              <a:rPr lang="en-US" sz="2800" dirty="0"/>
              <a:t>Figure 10.  Trained rats have significantly lower gazing percentages than untrained rats. </a:t>
            </a:r>
          </a:p>
        </p:txBody>
      </p:sp>
      <p:sp>
        <p:nvSpPr>
          <p:cNvPr id="123" name="TextBox 122">
            <a:extLst>
              <a:ext uri="{FF2B5EF4-FFF2-40B4-BE49-F238E27FC236}">
                <a16:creationId xmlns:a16="http://schemas.microsoft.com/office/drawing/2014/main" id="{A05928D0-90C3-4F4B-9FAA-82B4F04A582B}"/>
              </a:ext>
            </a:extLst>
          </p:cNvPr>
          <p:cNvSpPr txBox="1"/>
          <p:nvPr/>
        </p:nvSpPr>
        <p:spPr>
          <a:xfrm>
            <a:off x="32724200" y="19504367"/>
            <a:ext cx="10093536" cy="4524315"/>
          </a:xfrm>
          <a:prstGeom prst="rect">
            <a:avLst/>
          </a:prstGeom>
          <a:noFill/>
        </p:spPr>
        <p:txBody>
          <a:bodyPr wrap="square" rtlCol="0">
            <a:spAutoFit/>
          </a:bodyPr>
          <a:lstStyle/>
          <a:p>
            <a:r>
              <a:rPr lang="en-US" sz="3200" dirty="0">
                <a:solidFill>
                  <a:schemeClr val="tx1">
                    <a:lumMod val="95000"/>
                    <a:lumOff val="5000"/>
                  </a:schemeClr>
                </a:solidFill>
                <a:latin typeface="+mj-lt"/>
                <a:ea typeface="Avenir Book" charset="0"/>
                <a:cs typeface="Avenir Book" charset="0"/>
              </a:rPr>
              <a:t>Moving forward, we can compare the behaviors of strategies of the model with that of the experimental data and assess the extent to which the model captures the real results. </a:t>
            </a:r>
          </a:p>
          <a:p>
            <a:r>
              <a:rPr lang="en-US" sz="3200" dirty="0">
                <a:solidFill>
                  <a:schemeClr val="tx1">
                    <a:lumMod val="95000"/>
                    <a:lumOff val="5000"/>
                  </a:schemeClr>
                </a:solidFill>
                <a:latin typeface="+mj-lt"/>
                <a:ea typeface="Avenir Book" charset="0"/>
                <a:cs typeface="Avenir Book" charset="0"/>
              </a:rPr>
              <a:t>This will allow is to … </a:t>
            </a:r>
          </a:p>
          <a:p>
            <a:pPr marL="514350" indent="-514350">
              <a:buAutoNum type="arabicParenR"/>
            </a:pPr>
            <a:r>
              <a:rPr lang="en-US" sz="3200" dirty="0">
                <a:solidFill>
                  <a:schemeClr val="tx1">
                    <a:lumMod val="95000"/>
                    <a:lumOff val="5000"/>
                  </a:schemeClr>
                </a:solidFill>
                <a:latin typeface="+mj-lt"/>
                <a:ea typeface="Avenir Book" charset="0"/>
                <a:cs typeface="Avenir Book" charset="0"/>
              </a:rPr>
              <a:t>Gain an insight into the neural computations underlying the behaviors and strategies required for social cooperation. </a:t>
            </a:r>
          </a:p>
          <a:p>
            <a:pPr marL="514350" indent="-514350">
              <a:buAutoNum type="arabicParenR"/>
            </a:pPr>
            <a:r>
              <a:rPr lang="en-US" sz="3200" dirty="0">
                <a:solidFill>
                  <a:schemeClr val="tx1">
                    <a:lumMod val="95000"/>
                    <a:lumOff val="5000"/>
                  </a:schemeClr>
                </a:solidFill>
                <a:latin typeface="+mj-lt"/>
                <a:ea typeface="Avenir Book" charset="0"/>
                <a:cs typeface="Avenir Book" charset="0"/>
              </a:rPr>
              <a:t>Test the validity of RL models in studying social paradigms. </a:t>
            </a:r>
          </a:p>
        </p:txBody>
      </p:sp>
      <p:pic>
        <p:nvPicPr>
          <p:cNvPr id="95" name="Picture 94">
            <a:extLst>
              <a:ext uri="{FF2B5EF4-FFF2-40B4-BE49-F238E27FC236}">
                <a16:creationId xmlns:a16="http://schemas.microsoft.com/office/drawing/2014/main" id="{DAC0E8A3-F4F9-EA4A-8854-29F5DBB2A1CC}"/>
              </a:ext>
            </a:extLst>
          </p:cNvPr>
          <p:cNvPicPr>
            <a:picLocks noChangeAspect="1"/>
          </p:cNvPicPr>
          <p:nvPr/>
        </p:nvPicPr>
        <p:blipFill>
          <a:blip r:embed="rId7"/>
          <a:stretch>
            <a:fillRect/>
          </a:stretch>
        </p:blipFill>
        <p:spPr>
          <a:xfrm>
            <a:off x="12700765" y="4951463"/>
            <a:ext cx="5787081" cy="3930128"/>
          </a:xfrm>
          <a:prstGeom prst="rect">
            <a:avLst/>
          </a:prstGeom>
        </p:spPr>
      </p:pic>
    </p:spTree>
    <p:extLst>
      <p:ext uri="{BB962C8B-B14F-4D97-AF65-F5344CB8AC3E}">
        <p14:creationId xmlns:p14="http://schemas.microsoft.com/office/powerpoint/2010/main" val="1599997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0" name="TextBox 99"/>
          <p:cNvSpPr txBox="1"/>
          <p:nvPr/>
        </p:nvSpPr>
        <p:spPr>
          <a:xfrm>
            <a:off x="1122041" y="4595965"/>
            <a:ext cx="10058400" cy="7498080"/>
          </a:xfrm>
          <a:prstGeom prst="rect">
            <a:avLst/>
          </a:prstGeom>
          <a:noFill/>
        </p:spPr>
        <p:txBody>
          <a:bodyPr wrap="square" rtlCol="0">
            <a:spAutoFit/>
          </a:bodyPr>
          <a:lstStyle/>
          <a:p>
            <a:r>
              <a:rPr lang="en-US" sz="3200" dirty="0">
                <a:latin typeface="+mj-lt"/>
              </a:rPr>
              <a:t>Understanding the neural mechanisms that drive social cooperation is crucial for advancing our knowledge of social behavior and developing treatments for conditions such as autism spectrum disorder and early-life stress. Animals such as rats can model these mechanisms, though their behavioral variability makes analysis inherently challenging. While reinforcement learning (RL) has emerged as a promising framework for modeling animal behavior, multi-agent RL algorithms have not yet been applied to the study of social cooperation. </a:t>
            </a:r>
          </a:p>
          <a:p>
            <a:endParaRPr lang="en-US" sz="3200" dirty="0">
              <a:latin typeface="+mj-lt"/>
            </a:endParaRPr>
          </a:p>
          <a:p>
            <a:r>
              <a:rPr lang="en-US" sz="3200" dirty="0">
                <a:latin typeface="+mj-lt"/>
              </a:rPr>
              <a:t>In order to test the validity of RL, we used experimental data of a freely behaving cooperative task in rats from Jane Taylor’s Lab to attempt to analyze the extent to which the models capture animal behavior.</a:t>
            </a:r>
          </a:p>
          <a:p>
            <a:br>
              <a:rPr lang="en-US" sz="4000" dirty="0">
                <a:latin typeface="+mj-lt"/>
              </a:rPr>
            </a:br>
            <a:endParaRPr lang="en-US" sz="4000" dirty="0">
              <a:solidFill>
                <a:schemeClr val="tx1">
                  <a:lumMod val="95000"/>
                  <a:lumOff val="5000"/>
                </a:schemeClr>
              </a:solidFill>
              <a:latin typeface="+mj-lt"/>
              <a:ea typeface="Avenir Book" charset="0"/>
              <a:cs typeface="Avenir Book" charset="0"/>
            </a:endParaRPr>
          </a:p>
        </p:txBody>
      </p:sp>
      <p:sp>
        <p:nvSpPr>
          <p:cNvPr id="4" name="Rectangle 3"/>
          <p:cNvSpPr/>
          <p:nvPr/>
        </p:nvSpPr>
        <p:spPr>
          <a:xfrm>
            <a:off x="0" y="0"/>
            <a:ext cx="43891200" cy="2057400"/>
          </a:xfrm>
          <a:prstGeom prst="rect">
            <a:avLst/>
          </a:prstGeom>
          <a:solidFill>
            <a:srgbClr val="0432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0" b="1" dirty="0">
                <a:latin typeface="Avenir Book" charset="0"/>
                <a:ea typeface="Avenir Book" charset="0"/>
                <a:cs typeface="Avenir Book" charset="0"/>
              </a:rPr>
              <a:t>A Computational Framework for Studying Social Cooperation in Rats</a:t>
            </a:r>
            <a:endParaRPr lang="en-US" sz="9000" dirty="0">
              <a:latin typeface="Avenir Book" charset="0"/>
              <a:ea typeface="Avenir Book" charset="0"/>
              <a:cs typeface="Avenir Book" charset="0"/>
            </a:endParaRPr>
          </a:p>
        </p:txBody>
      </p:sp>
      <p:sp>
        <p:nvSpPr>
          <p:cNvPr id="5" name="Rectangle 4"/>
          <p:cNvSpPr/>
          <p:nvPr/>
        </p:nvSpPr>
        <p:spPr>
          <a:xfrm>
            <a:off x="0" y="2057400"/>
            <a:ext cx="43891200" cy="11430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0" dirty="0">
                <a:latin typeface="Avenir Book" charset="0"/>
                <a:ea typeface="Avenir Book" charset="0"/>
                <a:cs typeface="Avenir Book" charset="0"/>
              </a:rPr>
              <a:t>      David Backer Peral	                                                                                                 Wu Tsai Institute, Yale University</a:t>
            </a:r>
          </a:p>
        </p:txBody>
      </p:sp>
      <p:sp>
        <p:nvSpPr>
          <p:cNvPr id="6" name="Rectangle 5"/>
          <p:cNvSpPr/>
          <p:nvPr/>
        </p:nvSpPr>
        <p:spPr>
          <a:xfrm>
            <a:off x="0" y="32004000"/>
            <a:ext cx="43891200" cy="914400"/>
          </a:xfrm>
          <a:prstGeom prst="rect">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1" name="Rectangle 10"/>
          <p:cNvSpPr/>
          <p:nvPr/>
        </p:nvSpPr>
        <p:spPr>
          <a:xfrm>
            <a:off x="0" y="31775400"/>
            <a:ext cx="43891200" cy="228600"/>
          </a:xfrm>
          <a:prstGeom prst="rect">
            <a:avLst/>
          </a:prstGeom>
          <a:solidFill>
            <a:srgbClr val="7F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sp>
        <p:nvSpPr>
          <p:cNvPr id="12" name="Rectangle 11"/>
          <p:cNvSpPr/>
          <p:nvPr/>
        </p:nvSpPr>
        <p:spPr>
          <a:xfrm>
            <a:off x="32324048" y="3886200"/>
            <a:ext cx="10881360" cy="7572853"/>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12279679" y="3886200"/>
            <a:ext cx="19399855" cy="906709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85798" y="3886200"/>
            <a:ext cx="10881360" cy="8429089"/>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685798" y="12914032"/>
            <a:ext cx="10881360" cy="11353074"/>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2279678" y="13683163"/>
            <a:ext cx="19399855" cy="8191601"/>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32319804" y="12055228"/>
            <a:ext cx="10881360" cy="12544835"/>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32319804" y="25363343"/>
            <a:ext cx="10881360" cy="5682193"/>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333749" y="3429359"/>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Introduction</a:t>
            </a:r>
          </a:p>
        </p:txBody>
      </p:sp>
      <p:sp>
        <p:nvSpPr>
          <p:cNvPr id="32" name="TextBox 31"/>
          <p:cNvSpPr txBox="1"/>
          <p:nvPr/>
        </p:nvSpPr>
        <p:spPr>
          <a:xfrm>
            <a:off x="3988154" y="12439226"/>
            <a:ext cx="385762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Methods</a:t>
            </a:r>
          </a:p>
        </p:txBody>
      </p:sp>
      <p:sp>
        <p:nvSpPr>
          <p:cNvPr id="34" name="TextBox 33"/>
          <p:cNvSpPr txBox="1"/>
          <p:nvPr/>
        </p:nvSpPr>
        <p:spPr>
          <a:xfrm>
            <a:off x="17589570" y="3424115"/>
            <a:ext cx="8780069"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Cooperative Strategies</a:t>
            </a:r>
          </a:p>
        </p:txBody>
      </p:sp>
      <p:sp>
        <p:nvSpPr>
          <p:cNvPr id="36" name="TextBox 35"/>
          <p:cNvSpPr txBox="1"/>
          <p:nvPr/>
        </p:nvSpPr>
        <p:spPr>
          <a:xfrm>
            <a:off x="33449920" y="3463341"/>
            <a:ext cx="8621127"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Behavioral Conclusions</a:t>
            </a:r>
          </a:p>
        </p:txBody>
      </p:sp>
      <p:sp>
        <p:nvSpPr>
          <p:cNvPr id="37" name="TextBox 36"/>
          <p:cNvSpPr txBox="1"/>
          <p:nvPr/>
        </p:nvSpPr>
        <p:spPr>
          <a:xfrm>
            <a:off x="34007830" y="11790728"/>
            <a:ext cx="7947305"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Modeling Approach</a:t>
            </a:r>
          </a:p>
        </p:txBody>
      </p:sp>
      <p:sp>
        <p:nvSpPr>
          <p:cNvPr id="38" name="TextBox 37"/>
          <p:cNvSpPr txBox="1"/>
          <p:nvPr/>
        </p:nvSpPr>
        <p:spPr>
          <a:xfrm>
            <a:off x="34938697" y="25008274"/>
            <a:ext cx="5643574"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References</a:t>
            </a:r>
          </a:p>
        </p:txBody>
      </p:sp>
      <p:sp>
        <p:nvSpPr>
          <p:cNvPr id="42" name="TextBox 41"/>
          <p:cNvSpPr txBox="1"/>
          <p:nvPr/>
        </p:nvSpPr>
        <p:spPr>
          <a:xfrm>
            <a:off x="1099711" y="13464148"/>
            <a:ext cx="10058400" cy="10802957"/>
          </a:xfrm>
          <a:prstGeom prst="rect">
            <a:avLst/>
          </a:prstGeom>
          <a:noFill/>
        </p:spPr>
        <p:txBody>
          <a:bodyPr wrap="square" rtlCol="0">
            <a:spAutoFit/>
          </a:bodyPr>
          <a:lstStyle/>
          <a:p>
            <a:r>
              <a:rPr lang="en-US" sz="3200" b="1" u="sng" dirty="0">
                <a:solidFill>
                  <a:schemeClr val="tx1">
                    <a:lumMod val="95000"/>
                    <a:lumOff val="5000"/>
                  </a:schemeClr>
                </a:solidFill>
                <a:ea typeface="Avenir Book" charset="0"/>
                <a:cs typeface="Avenir Book" charset="0"/>
              </a:rPr>
              <a:t>Training:</a:t>
            </a:r>
            <a:r>
              <a:rPr lang="en-US" sz="3200" dirty="0">
                <a:solidFill>
                  <a:schemeClr val="tx1">
                    <a:lumMod val="95000"/>
                    <a:lumOff val="5000"/>
                  </a:schemeClr>
                </a:solidFill>
                <a:ea typeface="Avenir Book" charset="0"/>
                <a:cs typeface="Avenir Book" charset="0"/>
              </a:rPr>
              <a:t> </a:t>
            </a:r>
          </a:p>
          <a:p>
            <a:pPr marL="457200" indent="-457200">
              <a:buFont typeface="Wingdings" pitchFamily="2" charset="2"/>
              <a:buChar char="v"/>
            </a:pPr>
            <a:r>
              <a:rPr lang="en-US" sz="3000" dirty="0">
                <a:latin typeface="+mj-lt"/>
              </a:rPr>
              <a:t>Pavlovian Conditioning – Associate sound queue with reward</a:t>
            </a:r>
          </a:p>
          <a:p>
            <a:pPr marL="457200" indent="-457200">
              <a:buFont typeface="Wingdings" pitchFamily="2" charset="2"/>
              <a:buChar char="v"/>
            </a:pPr>
            <a:r>
              <a:rPr lang="en-US" sz="3000" dirty="0">
                <a:solidFill>
                  <a:schemeClr val="tx1">
                    <a:lumMod val="95000"/>
                    <a:lumOff val="5000"/>
                  </a:schemeClr>
                </a:solidFill>
                <a:latin typeface="+mj-lt"/>
                <a:ea typeface="Avenir Book" charset="0"/>
                <a:cs typeface="Avenir Book" charset="0"/>
              </a:rPr>
              <a:t>Instrumental Training </a:t>
            </a:r>
            <a:r>
              <a:rPr lang="en-US" sz="3000" dirty="0">
                <a:latin typeface="+mj-lt"/>
              </a:rPr>
              <a:t>– Associate lever press at sound queue with reward</a:t>
            </a:r>
            <a:endParaRPr lang="en-US" sz="3200" dirty="0">
              <a:solidFill>
                <a:schemeClr val="tx1">
                  <a:lumMod val="95000"/>
                  <a:lumOff val="5000"/>
                </a:schemeClr>
              </a:solidFill>
              <a:latin typeface="+mj-lt"/>
              <a:ea typeface="Avenir Book" charset="0"/>
              <a:cs typeface="Avenir Book" charset="0"/>
            </a:endParaRPr>
          </a:p>
          <a:p>
            <a:r>
              <a:rPr lang="en-US" sz="3200" b="1" u="sng" dirty="0">
                <a:solidFill>
                  <a:schemeClr val="tx1">
                    <a:lumMod val="95000"/>
                    <a:lumOff val="5000"/>
                  </a:schemeClr>
                </a:solidFill>
                <a:ea typeface="Avenir Book" charset="0"/>
                <a:cs typeface="Avenir Book" charset="0"/>
              </a:rPr>
              <a:t>Sessions:</a:t>
            </a:r>
          </a:p>
          <a:p>
            <a:pPr marL="457200" indent="-457200">
              <a:buFont typeface="Wingdings" pitchFamily="2" charset="2"/>
              <a:buChar char="v"/>
            </a:pPr>
            <a:r>
              <a:rPr lang="en-US" sz="3000" dirty="0">
                <a:latin typeface="+mj-lt"/>
              </a:rPr>
              <a:t>Two rats in a cage with two levers on the left side and two reward dispensers on the right side with barriers in between</a:t>
            </a:r>
          </a:p>
          <a:p>
            <a:pPr marL="457200" indent="-457200">
              <a:buFont typeface="Wingdings" pitchFamily="2" charset="2"/>
              <a:buChar char="v"/>
            </a:pPr>
            <a:r>
              <a:rPr lang="en-US" sz="3000" dirty="0">
                <a:solidFill>
                  <a:schemeClr val="tx1">
                    <a:lumMod val="95000"/>
                    <a:lumOff val="5000"/>
                  </a:schemeClr>
                </a:solidFill>
                <a:latin typeface="+mj-lt"/>
                <a:ea typeface="Avenir Book" charset="0"/>
                <a:cs typeface="Avenir Book" charset="0"/>
              </a:rPr>
              <a:t>Rats rewarded if levers pressed within 1 second of each other</a:t>
            </a: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endParaRPr lang="en-US" sz="3000" dirty="0">
              <a:solidFill>
                <a:schemeClr val="tx1">
                  <a:lumMod val="95000"/>
                  <a:lumOff val="5000"/>
                </a:schemeClr>
              </a:solidFill>
              <a:latin typeface="+mj-lt"/>
              <a:ea typeface="Avenir Book" charset="0"/>
              <a:cs typeface="Avenir Book" charset="0"/>
            </a:endParaRPr>
          </a:p>
          <a:p>
            <a:endParaRPr lang="en-US" sz="4000" dirty="0">
              <a:solidFill>
                <a:schemeClr val="tx1">
                  <a:lumMod val="95000"/>
                  <a:lumOff val="5000"/>
                </a:schemeClr>
              </a:solidFill>
              <a:latin typeface="+mj-lt"/>
              <a:ea typeface="Avenir Book" charset="0"/>
              <a:cs typeface="Avenir Book" charset="0"/>
            </a:endParaRPr>
          </a:p>
          <a:p>
            <a:endParaRPr lang="en-US" sz="4000" dirty="0">
              <a:solidFill>
                <a:schemeClr val="tx1">
                  <a:lumMod val="95000"/>
                  <a:lumOff val="5000"/>
                </a:schemeClr>
              </a:solidFill>
              <a:latin typeface="+mj-lt"/>
              <a:ea typeface="Avenir Book" charset="0"/>
              <a:cs typeface="Avenir Book" charset="0"/>
            </a:endParaRPr>
          </a:p>
          <a:p>
            <a:endParaRPr lang="en-US" sz="2400" dirty="0">
              <a:solidFill>
                <a:schemeClr val="tx1">
                  <a:lumMod val="95000"/>
                  <a:lumOff val="5000"/>
                </a:schemeClr>
              </a:solidFill>
              <a:latin typeface="+mj-lt"/>
              <a:ea typeface="Avenir Book" charset="0"/>
              <a:cs typeface="Avenir Book" charset="0"/>
            </a:endParaRPr>
          </a:p>
          <a:p>
            <a:r>
              <a:rPr lang="en-US" sz="3200" b="1" u="sng" dirty="0">
                <a:solidFill>
                  <a:schemeClr val="tx1">
                    <a:lumMod val="95000"/>
                    <a:lumOff val="5000"/>
                  </a:schemeClr>
                </a:solidFill>
                <a:ea typeface="Avenir Book" charset="0"/>
                <a:cs typeface="Avenir Book" charset="0"/>
              </a:rPr>
              <a:t>Experimental Modifications:</a:t>
            </a:r>
            <a:endParaRPr lang="en-US" sz="3200" dirty="0">
              <a:solidFill>
                <a:schemeClr val="tx1">
                  <a:lumMod val="95000"/>
                  <a:lumOff val="5000"/>
                </a:schemeClr>
              </a:solidFill>
              <a:latin typeface="+mj-lt"/>
              <a:ea typeface="Avenir Book" charset="0"/>
              <a:cs typeface="Avenir Book" charset="0"/>
            </a:endParaRPr>
          </a:p>
          <a:p>
            <a:pPr marL="457200" indent="-457200">
              <a:buFont typeface="Wingdings" pitchFamily="2" charset="2"/>
              <a:buChar char="v"/>
            </a:pPr>
            <a:r>
              <a:rPr lang="en-US" sz="3000" dirty="0">
                <a:solidFill>
                  <a:schemeClr val="tx1">
                    <a:lumMod val="95000"/>
                    <a:lumOff val="5000"/>
                  </a:schemeClr>
                </a:solidFill>
                <a:latin typeface="+mj-lt"/>
                <a:ea typeface="Avenir Book" charset="0"/>
                <a:cs typeface="Avenir Book" charset="0"/>
              </a:rPr>
              <a:t>Training Partners </a:t>
            </a:r>
            <a:r>
              <a:rPr lang="en-US" sz="3000" dirty="0">
                <a:latin typeface="+mj-lt"/>
              </a:rPr>
              <a:t>– pairs of rats that have trained together</a:t>
            </a:r>
          </a:p>
          <a:p>
            <a:pPr marL="457200" indent="-457200">
              <a:buFont typeface="Wingdings" pitchFamily="2" charset="2"/>
              <a:buChar char="v"/>
            </a:pPr>
            <a:r>
              <a:rPr lang="en-US" sz="3000" dirty="0">
                <a:solidFill>
                  <a:schemeClr val="tx1">
                    <a:lumMod val="95000"/>
                    <a:lumOff val="5000"/>
                  </a:schemeClr>
                </a:solidFill>
                <a:latin typeface="+mj-lt"/>
                <a:ea typeface="Avenir Book" charset="0"/>
                <a:cs typeface="Avenir Book" charset="0"/>
              </a:rPr>
              <a:t>Unfamiliar </a:t>
            </a:r>
            <a:r>
              <a:rPr lang="en-US" sz="3000" dirty="0">
                <a:latin typeface="+mj-lt"/>
              </a:rPr>
              <a:t>– pairs of rats that have been trained but have not seen current partner</a:t>
            </a:r>
            <a:endParaRPr lang="en-US" sz="3000" dirty="0">
              <a:solidFill>
                <a:schemeClr val="tx1">
                  <a:lumMod val="95000"/>
                  <a:lumOff val="5000"/>
                </a:schemeClr>
              </a:solidFill>
              <a:latin typeface="+mj-lt"/>
              <a:ea typeface="Avenir Book" charset="0"/>
              <a:cs typeface="Avenir Book" charset="0"/>
            </a:endParaRPr>
          </a:p>
        </p:txBody>
      </p:sp>
      <p:sp>
        <p:nvSpPr>
          <p:cNvPr id="56" name="TextBox 55"/>
          <p:cNvSpPr txBox="1"/>
          <p:nvPr/>
        </p:nvSpPr>
        <p:spPr>
          <a:xfrm>
            <a:off x="34963544" y="27857037"/>
            <a:ext cx="5953289" cy="584775"/>
          </a:xfrm>
          <a:prstGeom prst="rect">
            <a:avLst/>
          </a:prstGeom>
          <a:noFill/>
        </p:spPr>
        <p:txBody>
          <a:bodyPr wrap="square" rtlCol="0">
            <a:spAutoFit/>
          </a:bodyPr>
          <a:lstStyle/>
          <a:p>
            <a:r>
              <a:rPr lang="en-US" sz="3200" dirty="0">
                <a:latin typeface="Avenir Book" charset="0"/>
                <a:ea typeface="Avenir Book" charset="0"/>
                <a:cs typeface="Avenir Book" charset="0"/>
              </a:rPr>
              <a:t>This research was funded by</a:t>
            </a:r>
            <a:r>
              <a:rPr lang="mr-IN" sz="3200" dirty="0">
                <a:latin typeface="Avenir Book" charset="0"/>
                <a:ea typeface="Avenir Book" charset="0"/>
                <a:cs typeface="Avenir Book" charset="0"/>
              </a:rPr>
              <a:t>…</a:t>
            </a:r>
            <a:endParaRPr lang="en-US" sz="3200" dirty="0">
              <a:latin typeface="Avenir Book" charset="0"/>
              <a:ea typeface="Avenir Book" charset="0"/>
              <a:cs typeface="Avenir Book" charset="0"/>
            </a:endParaRPr>
          </a:p>
        </p:txBody>
      </p:sp>
      <p:sp>
        <p:nvSpPr>
          <p:cNvPr id="57" name="TextBox 56"/>
          <p:cNvSpPr txBox="1"/>
          <p:nvPr/>
        </p:nvSpPr>
        <p:spPr>
          <a:xfrm>
            <a:off x="36082224" y="32085825"/>
            <a:ext cx="7681695" cy="707886"/>
          </a:xfrm>
          <a:prstGeom prst="rect">
            <a:avLst/>
          </a:prstGeom>
          <a:noFill/>
        </p:spPr>
        <p:txBody>
          <a:bodyPr wrap="square" rtlCol="0">
            <a:spAutoFit/>
          </a:bodyPr>
          <a:lstStyle/>
          <a:p>
            <a:pPr algn="ctr"/>
            <a:r>
              <a:rPr lang="en-US" sz="4000" spc="300" dirty="0">
                <a:solidFill>
                  <a:schemeClr val="bg1"/>
                </a:solidFill>
                <a:latin typeface="Avenir Book" charset="0"/>
                <a:ea typeface="Avenir Book" charset="0"/>
                <a:cs typeface="Avenir Book" charset="0"/>
              </a:rPr>
              <a:t>david.backerperal@yale.edu</a:t>
            </a:r>
          </a:p>
        </p:txBody>
      </p:sp>
      <p:sp>
        <p:nvSpPr>
          <p:cNvPr id="35" name="TextBox 34"/>
          <p:cNvSpPr txBox="1"/>
          <p:nvPr/>
        </p:nvSpPr>
        <p:spPr>
          <a:xfrm>
            <a:off x="15760033" y="13162514"/>
            <a:ext cx="12371133"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How Behaviors Influence Success</a:t>
            </a:r>
          </a:p>
        </p:txBody>
      </p:sp>
      <p:sp>
        <p:nvSpPr>
          <p:cNvPr id="146" name="TextBox 145"/>
          <p:cNvSpPr txBox="1"/>
          <p:nvPr/>
        </p:nvSpPr>
        <p:spPr>
          <a:xfrm>
            <a:off x="33319685" y="26125469"/>
            <a:ext cx="8626195" cy="1200329"/>
          </a:xfrm>
          <a:prstGeom prst="rect">
            <a:avLst/>
          </a:prstGeom>
          <a:noFill/>
        </p:spPr>
        <p:txBody>
          <a:bodyPr wrap="square" rtlCol="0">
            <a:spAutoFit/>
          </a:bodyPr>
          <a:lstStyle/>
          <a:p>
            <a:pPr marL="514350" indent="-514350">
              <a:buFont typeface="+mj-lt"/>
              <a:buAutoNum type="arabicPeriod"/>
            </a:pPr>
            <a:r>
              <a:rPr lang="en-US" sz="2400" dirty="0">
                <a:latin typeface="Avenir Book" charset="0"/>
                <a:ea typeface="Avenir Book" charset="0"/>
                <a:cs typeface="Avenir Book" charset="0"/>
              </a:rPr>
              <a:t>Last, </a:t>
            </a:r>
            <a:r>
              <a:rPr lang="en-US" sz="2400" dirty="0" err="1">
                <a:latin typeface="Avenir Book" charset="0"/>
                <a:ea typeface="Avenir Book" charset="0"/>
                <a:cs typeface="Avenir Book" charset="0"/>
              </a:rPr>
              <a:t>Firstname</a:t>
            </a:r>
            <a:r>
              <a:rPr lang="en-US" sz="2400" dirty="0">
                <a:latin typeface="Avenir Book" charset="0"/>
                <a:ea typeface="Avenir Book" charset="0"/>
                <a:cs typeface="Avenir Book" charset="0"/>
              </a:rPr>
              <a:t> (Year). Title. </a:t>
            </a:r>
            <a:r>
              <a:rPr lang="en-US" sz="2400" i="1" dirty="0">
                <a:latin typeface="Avenir Book" charset="0"/>
                <a:ea typeface="Avenir Book" charset="0"/>
                <a:cs typeface="Avenir Book" charset="0"/>
              </a:rPr>
              <a:t>Journal. </a:t>
            </a:r>
            <a:r>
              <a:rPr lang="en-US" sz="2400" dirty="0">
                <a:latin typeface="Avenir Book" charset="0"/>
                <a:ea typeface="Avenir Book" charset="0"/>
                <a:cs typeface="Avenir Book" charset="0"/>
              </a:rPr>
              <a:t>(</a:t>
            </a:r>
            <a:r>
              <a:rPr lang="en-US" sz="2400" dirty="0" err="1">
                <a:latin typeface="Avenir Book" charset="0"/>
                <a:ea typeface="Avenir Book" charset="0"/>
                <a:cs typeface="Avenir Book" charset="0"/>
              </a:rPr>
              <a:t>pt</a:t>
            </a:r>
            <a:r>
              <a:rPr lang="en-US" sz="2400" dirty="0">
                <a:latin typeface="Avenir Book" charset="0"/>
                <a:ea typeface="Avenir Book" charset="0"/>
                <a:cs typeface="Avenir Book" charset="0"/>
              </a:rPr>
              <a:t> 24)</a:t>
            </a:r>
          </a:p>
          <a:p>
            <a:pPr marL="514350" indent="-514350">
              <a:buFont typeface="+mj-lt"/>
              <a:buAutoNum type="arabicPeriod"/>
            </a:pPr>
            <a:r>
              <a:rPr lang="en-US" sz="2400" dirty="0">
                <a:latin typeface="Avenir Book" charset="0"/>
                <a:ea typeface="Avenir Book" charset="0"/>
                <a:cs typeface="Avenir Book" charset="0"/>
              </a:rPr>
              <a:t>Last, </a:t>
            </a:r>
            <a:r>
              <a:rPr lang="en-US" sz="2400" dirty="0" err="1">
                <a:latin typeface="Avenir Book" charset="0"/>
                <a:ea typeface="Avenir Book" charset="0"/>
                <a:cs typeface="Avenir Book" charset="0"/>
              </a:rPr>
              <a:t>Firstname</a:t>
            </a:r>
            <a:r>
              <a:rPr lang="en-US" sz="2400" dirty="0">
                <a:latin typeface="Avenir Book" charset="0"/>
                <a:ea typeface="Avenir Book" charset="0"/>
                <a:cs typeface="Avenir Book" charset="0"/>
              </a:rPr>
              <a:t> (Year). Title. </a:t>
            </a:r>
            <a:r>
              <a:rPr lang="en-US" sz="2400" i="1" dirty="0">
                <a:latin typeface="Avenir Book" charset="0"/>
                <a:ea typeface="Avenir Book" charset="0"/>
                <a:cs typeface="Avenir Book" charset="0"/>
              </a:rPr>
              <a:t>Journal.</a:t>
            </a:r>
            <a:endParaRPr lang="en-US" sz="2400" dirty="0">
              <a:solidFill>
                <a:schemeClr val="tx1">
                  <a:lumMod val="95000"/>
                  <a:lumOff val="5000"/>
                </a:schemeClr>
              </a:solidFill>
              <a:latin typeface="Avenir Book" charset="0"/>
              <a:ea typeface="Avenir Book" charset="0"/>
              <a:cs typeface="Avenir Book" charset="0"/>
            </a:endParaRPr>
          </a:p>
          <a:p>
            <a:pPr marL="514350" indent="-514350">
              <a:buFont typeface="+mj-lt"/>
              <a:buAutoNum type="arabicPeriod"/>
            </a:pPr>
            <a:r>
              <a:rPr lang="en-US" sz="2400" dirty="0">
                <a:latin typeface="Avenir Book" charset="0"/>
                <a:ea typeface="Avenir Book" charset="0"/>
                <a:cs typeface="Avenir Book" charset="0"/>
              </a:rPr>
              <a:t>Last, </a:t>
            </a:r>
            <a:r>
              <a:rPr lang="en-US" sz="2400" dirty="0" err="1">
                <a:latin typeface="Avenir Book" charset="0"/>
                <a:ea typeface="Avenir Book" charset="0"/>
                <a:cs typeface="Avenir Book" charset="0"/>
              </a:rPr>
              <a:t>Firstname</a:t>
            </a:r>
            <a:r>
              <a:rPr lang="en-US" sz="2400" dirty="0">
                <a:latin typeface="Avenir Book" charset="0"/>
                <a:ea typeface="Avenir Book" charset="0"/>
                <a:cs typeface="Avenir Book" charset="0"/>
              </a:rPr>
              <a:t> (Year). Title. </a:t>
            </a:r>
            <a:r>
              <a:rPr lang="en-US" sz="2400" i="1" dirty="0">
                <a:latin typeface="Avenir Book" charset="0"/>
                <a:ea typeface="Avenir Book" charset="0"/>
                <a:cs typeface="Avenir Book" charset="0"/>
              </a:rPr>
              <a:t>Journal.</a:t>
            </a:r>
            <a:endParaRPr lang="en-US" sz="2400" dirty="0">
              <a:solidFill>
                <a:schemeClr val="tx1">
                  <a:lumMod val="95000"/>
                  <a:lumOff val="5000"/>
                </a:schemeClr>
              </a:solidFill>
              <a:latin typeface="Avenir Book" charset="0"/>
              <a:ea typeface="Avenir Book" charset="0"/>
              <a:cs typeface="Avenir Book" charset="0"/>
            </a:endParaRPr>
          </a:p>
        </p:txBody>
      </p:sp>
      <p:sp>
        <p:nvSpPr>
          <p:cNvPr id="85" name="Rectangle 84"/>
          <p:cNvSpPr/>
          <p:nvPr/>
        </p:nvSpPr>
        <p:spPr>
          <a:xfrm>
            <a:off x="32647064" y="28496566"/>
            <a:ext cx="2316480" cy="2341573"/>
          </a:xfrm>
          <a:prstGeom prst="rect">
            <a:avLst/>
          </a:prstGeom>
          <a:solidFill>
            <a:srgbClr val="BBCA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n w="0"/>
                <a:solidFill>
                  <a:schemeClr val="bg1"/>
                </a:solidFill>
                <a:effectLst>
                  <a:outerShdw blurRad="38100" dist="25400" dir="5400000" algn="ctr" rotWithShape="0">
                    <a:srgbClr val="6E747A">
                      <a:alpha val="43000"/>
                    </a:srgbClr>
                  </a:outerShdw>
                </a:effectLst>
                <a:latin typeface="Avenir Book" charset="0"/>
                <a:ea typeface="Avenir Book" charset="0"/>
                <a:cs typeface="Avenir Book" charset="0"/>
              </a:rPr>
              <a:t>logo 1</a:t>
            </a:r>
            <a:endParaRPr lang="en-US" sz="4000" dirty="0"/>
          </a:p>
        </p:txBody>
      </p:sp>
      <p:sp>
        <p:nvSpPr>
          <p:cNvPr id="86" name="Rectangle 85"/>
          <p:cNvSpPr/>
          <p:nvPr/>
        </p:nvSpPr>
        <p:spPr>
          <a:xfrm>
            <a:off x="40481960" y="28420069"/>
            <a:ext cx="2316480" cy="2341573"/>
          </a:xfrm>
          <a:prstGeom prst="rect">
            <a:avLst/>
          </a:prstGeom>
          <a:solidFill>
            <a:srgbClr val="BBCA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n w="0"/>
                <a:solidFill>
                  <a:schemeClr val="bg1"/>
                </a:solidFill>
                <a:effectLst>
                  <a:outerShdw blurRad="38100" dist="25400" dir="5400000" algn="ctr" rotWithShape="0">
                    <a:srgbClr val="6E747A">
                      <a:alpha val="43000"/>
                    </a:srgbClr>
                  </a:outerShdw>
                </a:effectLst>
                <a:latin typeface="Avenir Book" charset="0"/>
                <a:ea typeface="Avenir Book" charset="0"/>
                <a:cs typeface="Avenir Book" charset="0"/>
              </a:rPr>
              <a:t>logo 2</a:t>
            </a:r>
            <a:endParaRPr lang="en-US" sz="4000" dirty="0"/>
          </a:p>
        </p:txBody>
      </p:sp>
      <p:pic>
        <p:nvPicPr>
          <p:cNvPr id="9" name="Picture 8">
            <a:extLst>
              <a:ext uri="{FF2B5EF4-FFF2-40B4-BE49-F238E27FC236}">
                <a16:creationId xmlns:a16="http://schemas.microsoft.com/office/drawing/2014/main" id="{8F459627-3861-1B48-ADD0-54D7347F9081}"/>
              </a:ext>
            </a:extLst>
          </p:cNvPr>
          <p:cNvPicPr>
            <a:picLocks noChangeAspect="1"/>
          </p:cNvPicPr>
          <p:nvPr/>
        </p:nvPicPr>
        <p:blipFill>
          <a:blip/>
          <a:stretch>
            <a:fillRect/>
          </a:stretch>
        </p:blipFill>
        <p:spPr>
          <a:xfrm>
            <a:off x="1257773" y="17423214"/>
            <a:ext cx="9900338" cy="4571467"/>
          </a:xfrm>
          <a:prstGeom prst="rect">
            <a:avLst/>
          </a:prstGeom>
        </p:spPr>
      </p:pic>
      <p:sp>
        <p:nvSpPr>
          <p:cNvPr id="53" name="TextBox 52">
            <a:extLst>
              <a:ext uri="{FF2B5EF4-FFF2-40B4-BE49-F238E27FC236}">
                <a16:creationId xmlns:a16="http://schemas.microsoft.com/office/drawing/2014/main" id="{56D4CA6C-6770-994E-88EE-362A9824FCB9}"/>
              </a:ext>
            </a:extLst>
          </p:cNvPr>
          <p:cNvSpPr txBox="1"/>
          <p:nvPr/>
        </p:nvSpPr>
        <p:spPr>
          <a:xfrm>
            <a:off x="32704904" y="12943508"/>
            <a:ext cx="10093536" cy="2062103"/>
          </a:xfrm>
          <a:prstGeom prst="rect">
            <a:avLst/>
          </a:prstGeom>
          <a:noFill/>
        </p:spPr>
        <p:txBody>
          <a:bodyPr wrap="square" rtlCol="0">
            <a:spAutoFit/>
          </a:bodyPr>
          <a:lstStyle/>
          <a:p>
            <a:r>
              <a:rPr lang="en-US" sz="3200" dirty="0">
                <a:solidFill>
                  <a:schemeClr val="tx1">
                    <a:lumMod val="95000"/>
                    <a:lumOff val="5000"/>
                  </a:schemeClr>
                </a:solidFill>
                <a:latin typeface="+mj-lt"/>
                <a:ea typeface="Avenir Book" charset="0"/>
                <a:cs typeface="Avenir Book" charset="0"/>
              </a:rPr>
              <a:t>Since we are interested in modeling cooperation, we are using the multi-agent deep deterministic policy gradient (MADDGP) algorithm in order to accurately model the cooperative aspect of the task. </a:t>
            </a:r>
          </a:p>
        </p:txBody>
      </p:sp>
      <p:pic>
        <p:nvPicPr>
          <p:cNvPr id="18" name="Picture 17">
            <a:extLst>
              <a:ext uri="{FF2B5EF4-FFF2-40B4-BE49-F238E27FC236}">
                <a16:creationId xmlns:a16="http://schemas.microsoft.com/office/drawing/2014/main" id="{E037EE7A-62AB-BC47-B680-CE48D8698365}"/>
              </a:ext>
            </a:extLst>
          </p:cNvPr>
          <p:cNvPicPr>
            <a:picLocks noChangeAspect="1"/>
          </p:cNvPicPr>
          <p:nvPr/>
        </p:nvPicPr>
        <p:blipFill>
          <a:blip/>
          <a:stretch>
            <a:fillRect/>
          </a:stretch>
        </p:blipFill>
        <p:spPr>
          <a:xfrm>
            <a:off x="32704904" y="15093246"/>
            <a:ext cx="10112983" cy="4399086"/>
          </a:xfrm>
          <a:prstGeom prst="rect">
            <a:avLst/>
          </a:prstGeom>
        </p:spPr>
      </p:pic>
      <p:pic>
        <p:nvPicPr>
          <p:cNvPr id="1026" name="Picture 2" descr="https://lh7-rt.googleusercontent.com/slidesz/AGV_vUd0-ll0Kd3RtlZg_VaKH75zPsud2FPxczD2OyVgcP-OBu0Ci9f_08BR4IcWvcKam2YIV5pWK8Hz2CNVqDwR6PidvhPftPFlZQ2gzuk7EHm9FT4qeoFzzetWIMp6Uk6ZyKHvm_7O2A=s2048?key=Kne4B2cJlu6Q0QqjI1G5vQ">
            <a:extLst>
              <a:ext uri="{FF2B5EF4-FFF2-40B4-BE49-F238E27FC236}">
                <a16:creationId xmlns:a16="http://schemas.microsoft.com/office/drawing/2014/main" id="{4D41E4B4-BB6A-D24C-ADEF-711DA9416D87}"/>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2476424" y="4595965"/>
            <a:ext cx="7195363" cy="539652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7-rt.googleusercontent.com/slidesz/AGV_vUd7jCYpuv9SvX7CtspvvBwJgmnaNZP2Kyyst03lk0agk2d7dYCJVrDf4IdLivT_1D3cxFBaxYbBtAgiNSa_Z7KHXLGOiVP9lAjI-sM4NFGpXPjdLuKqLfn4SyMW0Pip5OUsv3OK0A=s2048?key=Kne4B2cJlu6Q0QqjI1G5vQ">
            <a:extLst>
              <a:ext uri="{FF2B5EF4-FFF2-40B4-BE49-F238E27FC236}">
                <a16:creationId xmlns:a16="http://schemas.microsoft.com/office/drawing/2014/main" id="{8E18DD28-EA59-B840-9BDA-4FEEB8A3EE0C}"/>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20088830" y="4539513"/>
            <a:ext cx="7212289" cy="5409217"/>
          </a:xfrm>
          <a:prstGeom prst="rect">
            <a:avLst/>
          </a:prstGeom>
          <a:noFill/>
          <a:extLst>
            <a:ext uri="{909E8E84-426E-40DD-AFC4-6F175D3DCCD1}">
              <a14:hiddenFill xmlns:a14="http://schemas.microsoft.com/office/drawing/2010/main">
                <a:solidFill>
                  <a:srgbClr val="FFFFFF"/>
                </a:solidFill>
              </a14:hiddenFill>
            </a:ext>
          </a:extLst>
        </p:spPr>
      </p:pic>
      <p:sp>
        <p:nvSpPr>
          <p:cNvPr id="60" name="Rectangle 59">
            <a:extLst>
              <a:ext uri="{FF2B5EF4-FFF2-40B4-BE49-F238E27FC236}">
                <a16:creationId xmlns:a16="http://schemas.microsoft.com/office/drawing/2014/main" id="{C7759870-15A5-E44C-81BB-AC95EE4268C4}"/>
              </a:ext>
            </a:extLst>
          </p:cNvPr>
          <p:cNvSpPr/>
          <p:nvPr/>
        </p:nvSpPr>
        <p:spPr>
          <a:xfrm>
            <a:off x="12279678" y="22758455"/>
            <a:ext cx="19399855" cy="8287081"/>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8C839D30-5813-D645-9FA7-21F76B1159F5}"/>
              </a:ext>
            </a:extLst>
          </p:cNvPr>
          <p:cNvSpPr txBox="1"/>
          <p:nvPr/>
        </p:nvSpPr>
        <p:spPr>
          <a:xfrm>
            <a:off x="16453204" y="22420740"/>
            <a:ext cx="12466001"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How Behaviors Influence Success</a:t>
            </a:r>
          </a:p>
        </p:txBody>
      </p:sp>
      <p:pic>
        <p:nvPicPr>
          <p:cNvPr id="1032" name="Picture 8" descr="https://lh7-rt.googleusercontent.com/slidesz/AGV_vUdt_xr1b68A_iUVU3rNKqmExpxZ3gpnBonI9xLAWRopoE20nUGi57Ei5sbCUbAHh2lTAyjI8xy73HUht7rvD_DPqrQ1B69OK3j0ZtL59xIzML4BmdIr2o0_yvwiotZCL5Na1khMsw=s2048?key=YP3nIX9N-ONb4h_NLb2GDw">
            <a:extLst>
              <a:ext uri="{FF2B5EF4-FFF2-40B4-BE49-F238E27FC236}">
                <a16:creationId xmlns:a16="http://schemas.microsoft.com/office/drawing/2014/main" id="{CBA76781-2EC5-204C-836E-15165589E791}"/>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9654600" y="17034511"/>
            <a:ext cx="4825961" cy="301622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lh7-rt.googleusercontent.com/slidesz/AGV_vUcRLmA98KQbfKPOUlXCnhhnXFk7noFjLiVaMBQOdQ6WedAf1pmdV4oCKQ3W6xqpR77wx0Gw7NNehaPCYo0odPcc-bqXJjSIPzN_VVnQTcaBuIxDirX49SLBN98isTjG8HMdAHt6wA=s2048?key=A0VVpZ4BVJ9TLwhmm7U5Vw">
            <a:extLst>
              <a:ext uri="{FF2B5EF4-FFF2-40B4-BE49-F238E27FC236}">
                <a16:creationId xmlns:a16="http://schemas.microsoft.com/office/drawing/2014/main" id="{9A3DCED7-5AFD-4E48-AA31-096F0139618C}"/>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20724799" y="25042637"/>
            <a:ext cx="6076589" cy="4340421"/>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s://lh7-rt.googleusercontent.com/slidesz/AGV_vUexnbPOZfwDoPQrFt0D59HNztQ8W6eb1yV4Yom0RgEMjkMT3dLI3gV77GmX3ODRekXOHROUfHdczPJoo9VTPqeZVxqr-jcXEtwskNEz5Igl5Hc0CtJ-dlTYX5lgbcQXThOKOLNVCQ=s2048?key=A0VVpZ4BVJ9TLwhmm7U5Vw">
            <a:extLst>
              <a:ext uri="{FF2B5EF4-FFF2-40B4-BE49-F238E27FC236}">
                <a16:creationId xmlns:a16="http://schemas.microsoft.com/office/drawing/2014/main" id="{92F45F79-E5D2-8B47-B353-25E093A14DD7}"/>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4957493" y="27122902"/>
            <a:ext cx="6243143" cy="3745886"/>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B5AC468B-1654-EC44-93F0-CECC31D4A61C}"/>
              </a:ext>
            </a:extLst>
          </p:cNvPr>
          <p:cNvSpPr txBox="1"/>
          <p:nvPr/>
        </p:nvSpPr>
        <p:spPr>
          <a:xfrm flipH="1">
            <a:off x="12811905" y="9966756"/>
            <a:ext cx="7235964" cy="2062103"/>
          </a:xfrm>
          <a:prstGeom prst="rect">
            <a:avLst/>
          </a:prstGeom>
          <a:noFill/>
        </p:spPr>
        <p:txBody>
          <a:bodyPr wrap="square" rtlCol="0">
            <a:spAutoFit/>
          </a:bodyPr>
          <a:lstStyle/>
          <a:p>
            <a:r>
              <a:rPr lang="en-US" sz="3200" dirty="0">
                <a:latin typeface="+mj-lt"/>
              </a:rPr>
              <a:t>FIGURE 1:  Rats appear to be more synchronized in successful trials, where synchronization is defined as lower horizontal distance be</a:t>
            </a:r>
          </a:p>
        </p:txBody>
      </p:sp>
      <p:sp>
        <p:nvSpPr>
          <p:cNvPr id="69" name="TextBox 68">
            <a:extLst>
              <a:ext uri="{FF2B5EF4-FFF2-40B4-BE49-F238E27FC236}">
                <a16:creationId xmlns:a16="http://schemas.microsoft.com/office/drawing/2014/main" id="{90B7D46E-4A78-F54E-9B4E-B86654B6A52E}"/>
              </a:ext>
            </a:extLst>
          </p:cNvPr>
          <p:cNvSpPr txBox="1"/>
          <p:nvPr/>
        </p:nvSpPr>
        <p:spPr>
          <a:xfrm flipH="1">
            <a:off x="12713910" y="4079298"/>
            <a:ext cx="6940690" cy="584775"/>
          </a:xfrm>
          <a:prstGeom prst="rect">
            <a:avLst/>
          </a:prstGeom>
          <a:noFill/>
        </p:spPr>
        <p:txBody>
          <a:bodyPr wrap="square" rtlCol="0">
            <a:spAutoFit/>
          </a:bodyPr>
          <a:lstStyle/>
          <a:p>
            <a:pPr algn="ctr"/>
            <a:r>
              <a:rPr lang="en-US" sz="3200" b="1" dirty="0">
                <a:latin typeface="+mj-lt"/>
              </a:rPr>
              <a:t>Synchronization</a:t>
            </a:r>
          </a:p>
        </p:txBody>
      </p:sp>
      <p:sp>
        <p:nvSpPr>
          <p:cNvPr id="70" name="TextBox 69">
            <a:extLst>
              <a:ext uri="{FF2B5EF4-FFF2-40B4-BE49-F238E27FC236}">
                <a16:creationId xmlns:a16="http://schemas.microsoft.com/office/drawing/2014/main" id="{FD75ADF7-AF5C-7943-B4AF-68A9C603F46A}"/>
              </a:ext>
            </a:extLst>
          </p:cNvPr>
          <p:cNvSpPr txBox="1"/>
          <p:nvPr/>
        </p:nvSpPr>
        <p:spPr>
          <a:xfrm flipH="1">
            <a:off x="20580095" y="11194584"/>
            <a:ext cx="6940690" cy="584775"/>
          </a:xfrm>
          <a:prstGeom prst="rect">
            <a:avLst/>
          </a:prstGeom>
          <a:noFill/>
        </p:spPr>
        <p:txBody>
          <a:bodyPr wrap="square" rtlCol="0">
            <a:spAutoFit/>
          </a:bodyPr>
          <a:lstStyle/>
          <a:p>
            <a:pPr algn="ctr"/>
            <a:r>
              <a:rPr lang="en-US" sz="3200" b="1" dirty="0">
                <a:latin typeface="+mj-lt"/>
              </a:rPr>
              <a:t>Waiting</a:t>
            </a:r>
          </a:p>
        </p:txBody>
      </p:sp>
      <p:pic>
        <p:nvPicPr>
          <p:cNvPr id="1040" name="Picture 16" descr="https://lh7-rt.googleusercontent.com/slidesz/AGV_vUc1cPKNxtGSRXgtIIxL2-EONvYcg7tPzf4-bC7xzxUxEtIY6NsNOOg5a2nEIMbJG2afx8th6xqbHhRsyVrsE9ErHHR87knFDq-x0hnNaEItiNYTX22ItqT5iqR_vtwE_BUX3kF02g=s2048?key=fWLIwv_rICN_XVTDs06pDQ">
            <a:extLst>
              <a:ext uri="{FF2B5EF4-FFF2-40B4-BE49-F238E27FC236}">
                <a16:creationId xmlns:a16="http://schemas.microsoft.com/office/drawing/2014/main" id="{F624D571-51F8-A94F-A412-A1A860007ADC}"/>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25644077" y="23619590"/>
            <a:ext cx="5472385" cy="4104289"/>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17">
            <a:extLst>
              <a:ext uri="{FF2B5EF4-FFF2-40B4-BE49-F238E27FC236}">
                <a16:creationId xmlns:a16="http://schemas.microsoft.com/office/drawing/2014/main" id="{958CE522-C7AE-9D40-8E7B-BCD409C0B90F}"/>
              </a:ext>
            </a:extLst>
          </p:cNvPr>
          <p:cNvSpPr>
            <a:spLocks noChangeArrowheads="1"/>
          </p:cNvSpPr>
          <p:nvPr/>
        </p:nvSpPr>
        <p:spPr bwMode="auto">
          <a:xfrm>
            <a:off x="47777824" y="16032724"/>
            <a:ext cx="1487258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ea typeface="Times New Roman" panose="02020603050405020304" pitchFamily="18" charset="0"/>
              </a:rPr>
              <a:t>Success Rate by Number of Rats at Lever at Cue</a:t>
            </a:r>
            <a:endParaRPr kumimoji="0" lang="en-US" altLang="en-US" sz="37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  </a:t>
            </a:r>
            <a:endParaRPr kumimoji="0" lang="en-US" altLang="en-US" sz="48000" b="0" i="0" u="none" strike="noStrike" cap="none" normalizeH="0" baseline="0">
              <a:ln>
                <a:noFill/>
              </a:ln>
              <a:solidFill>
                <a:schemeClr val="tx1"/>
              </a:solidFill>
              <a:effectLst/>
              <a:latin typeface="Arial" panose="020B0604020202020204" pitchFamily="34" charset="0"/>
            </a:endParaRPr>
          </a:p>
        </p:txBody>
      </p:sp>
      <p:sp>
        <p:nvSpPr>
          <p:cNvPr id="44" name="Rectangle 43">
            <a:extLst>
              <a:ext uri="{FF2B5EF4-FFF2-40B4-BE49-F238E27FC236}">
                <a16:creationId xmlns:a16="http://schemas.microsoft.com/office/drawing/2014/main" id="{3248D92E-A93C-484F-AF53-FFA09B380745}"/>
              </a:ext>
            </a:extLst>
          </p:cNvPr>
          <p:cNvSpPr/>
          <p:nvPr/>
        </p:nvSpPr>
        <p:spPr>
          <a:xfrm>
            <a:off x="644837" y="24865849"/>
            <a:ext cx="10881360" cy="6196172"/>
          </a:xfrm>
          <a:prstGeom prst="rect">
            <a:avLst/>
          </a:prstGeom>
          <a:noFill/>
          <a:ln w="25400">
            <a:solidFill>
              <a:srgbClr val="BAC9CD"/>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126333CC-A793-FF44-BAD0-B3C346963986}"/>
              </a:ext>
            </a:extLst>
          </p:cNvPr>
          <p:cNvSpPr txBox="1"/>
          <p:nvPr/>
        </p:nvSpPr>
        <p:spPr>
          <a:xfrm>
            <a:off x="2412592" y="24500442"/>
            <a:ext cx="6564731" cy="1015663"/>
          </a:xfrm>
          <a:prstGeom prst="rect">
            <a:avLst/>
          </a:prstGeom>
          <a:solidFill>
            <a:schemeClr val="bg1"/>
          </a:solidFill>
          <a:effectLst/>
        </p:spPr>
        <p:txBody>
          <a:bodyPr wrap="square" rtlCol="0">
            <a:spAutoFit/>
          </a:bodyPr>
          <a:lstStyle/>
          <a:p>
            <a:pPr algn="ctr"/>
            <a:r>
              <a:rPr lang="en-US" sz="6000" b="1" spc="200" dirty="0">
                <a:solidFill>
                  <a:srgbClr val="BF00BF"/>
                </a:solidFill>
                <a:latin typeface="Avenir Book" charset="0"/>
                <a:ea typeface="Avenir Book" charset="0"/>
                <a:cs typeface="Avenir Book" charset="0"/>
              </a:rPr>
              <a:t>Fiber Photometry</a:t>
            </a:r>
          </a:p>
        </p:txBody>
      </p:sp>
      <p:pic>
        <p:nvPicPr>
          <p:cNvPr id="3074" name="Picture 2" descr="https://lh7-rt.googleusercontent.com/docsz/AD_4nXcJSVhHRYwipL24z4bKipM0E0j9yi9UAuH1FZv1JF6lEylNjsKnyFailq_oNx1ZIgddwLg6F-jrUmfUdwkqSfo_UgqUYE75nJBRRvIoUhDc3ntYPe_3kvWGawrU89lzrfJ9UiBQ?key=RdaPsD5kp9NO7YpPIgCo-ZNS">
            <a:extLst>
              <a:ext uri="{FF2B5EF4-FFF2-40B4-BE49-F238E27FC236}">
                <a16:creationId xmlns:a16="http://schemas.microsoft.com/office/drawing/2014/main" id="{5F6076A1-72C7-C14C-BA29-51444A28AFC7}"/>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809949" y="25659379"/>
            <a:ext cx="5667070" cy="434776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5B02602-9D5E-6742-8D49-7452177C2556}"/>
              </a:ext>
            </a:extLst>
          </p:cNvPr>
          <p:cNvSpPr txBox="1"/>
          <p:nvPr/>
        </p:nvSpPr>
        <p:spPr>
          <a:xfrm>
            <a:off x="6519258" y="25530184"/>
            <a:ext cx="4964700" cy="7017306"/>
          </a:xfrm>
          <a:prstGeom prst="rect">
            <a:avLst/>
          </a:prstGeom>
          <a:noFill/>
        </p:spPr>
        <p:txBody>
          <a:bodyPr wrap="square" rtlCol="0">
            <a:spAutoFit/>
          </a:bodyPr>
          <a:lstStyle/>
          <a:p>
            <a:r>
              <a:rPr lang="en-US" sz="3000" dirty="0">
                <a:latin typeface="+mj-lt"/>
              </a:rPr>
              <a:t>Fiber photometry data was collected in the Anterior Cingulate Cortex (ACC), specifically in the pathways to the Basolateral Amygdala (BLA) and Anterior Insulate Cortex (AIC); these brain regions have previously been found to be associated with cooperation [].</a:t>
            </a:r>
          </a:p>
          <a:p>
            <a:r>
              <a:rPr lang="en-US" sz="2800" dirty="0">
                <a:latin typeface="+mj-lt"/>
              </a:rPr>
              <a:t>Control (405 nm)</a:t>
            </a:r>
          </a:p>
          <a:p>
            <a:r>
              <a:rPr lang="en-US" sz="2800" dirty="0">
                <a:latin typeface="+mj-lt"/>
              </a:rPr>
              <a:t>ACC </a:t>
            </a:r>
            <a:r>
              <a:rPr lang="en-US" sz="2800" dirty="0">
                <a:latin typeface="+mj-lt"/>
                <a:sym typeface="Wingdings" pitchFamily="2" charset="2"/>
              </a:rPr>
              <a:t> BLA (465 nm)</a:t>
            </a:r>
            <a:endParaRPr lang="en-US" sz="2800" dirty="0">
              <a:latin typeface="+mj-lt"/>
            </a:endParaRPr>
          </a:p>
          <a:p>
            <a:r>
              <a:rPr lang="en-US" sz="2800" dirty="0">
                <a:latin typeface="+mj-lt"/>
              </a:rPr>
              <a:t>ACC </a:t>
            </a:r>
            <a:r>
              <a:rPr lang="en-US" sz="2800" dirty="0">
                <a:latin typeface="+mj-lt"/>
                <a:sym typeface="Wingdings" pitchFamily="2" charset="2"/>
              </a:rPr>
              <a:t> AIC (560 nm)</a:t>
            </a:r>
            <a:endParaRPr lang="en-US" sz="2800" dirty="0">
              <a:latin typeface="+mj-lt"/>
            </a:endParaRPr>
          </a:p>
          <a:p>
            <a:endParaRPr lang="en-US" sz="3000" dirty="0">
              <a:latin typeface="+mj-lt"/>
            </a:endParaRPr>
          </a:p>
          <a:p>
            <a:endParaRPr lang="en-US" sz="3000" dirty="0">
              <a:latin typeface="+mj-lt"/>
            </a:endParaRPr>
          </a:p>
          <a:p>
            <a:endParaRPr lang="en-US" sz="3000" dirty="0">
              <a:latin typeface="+mj-lt"/>
            </a:endParaRPr>
          </a:p>
        </p:txBody>
      </p:sp>
      <p:sp>
        <p:nvSpPr>
          <p:cNvPr id="50" name="TextBox 49">
            <a:extLst>
              <a:ext uri="{FF2B5EF4-FFF2-40B4-BE49-F238E27FC236}">
                <a16:creationId xmlns:a16="http://schemas.microsoft.com/office/drawing/2014/main" id="{0AF81CAA-A374-1244-B686-97D4DC5347AF}"/>
              </a:ext>
            </a:extLst>
          </p:cNvPr>
          <p:cNvSpPr txBox="1"/>
          <p:nvPr/>
        </p:nvSpPr>
        <p:spPr>
          <a:xfrm>
            <a:off x="1596174" y="30037791"/>
            <a:ext cx="4489343" cy="830997"/>
          </a:xfrm>
          <a:prstGeom prst="rect">
            <a:avLst/>
          </a:prstGeom>
          <a:noFill/>
        </p:spPr>
        <p:txBody>
          <a:bodyPr wrap="square" rtlCol="0">
            <a:spAutoFit/>
          </a:bodyPr>
          <a:lstStyle/>
          <a:p>
            <a:r>
              <a:rPr lang="en-US" sz="2400" dirty="0">
                <a:latin typeface="+mj-lt"/>
              </a:rPr>
              <a:t>FIGURE 1. Neural Signals before and after lever press</a:t>
            </a:r>
          </a:p>
        </p:txBody>
      </p:sp>
      <p:sp>
        <p:nvSpPr>
          <p:cNvPr id="51" name="TextBox 50">
            <a:extLst>
              <a:ext uri="{FF2B5EF4-FFF2-40B4-BE49-F238E27FC236}">
                <a16:creationId xmlns:a16="http://schemas.microsoft.com/office/drawing/2014/main" id="{3FC7E033-38A7-B742-9969-ACEBB3E4FDE7}"/>
              </a:ext>
            </a:extLst>
          </p:cNvPr>
          <p:cNvSpPr txBox="1"/>
          <p:nvPr/>
        </p:nvSpPr>
        <p:spPr>
          <a:xfrm>
            <a:off x="32586014" y="4352812"/>
            <a:ext cx="10093536" cy="2554545"/>
          </a:xfrm>
          <a:prstGeom prst="rect">
            <a:avLst/>
          </a:prstGeom>
          <a:noFill/>
        </p:spPr>
        <p:txBody>
          <a:bodyPr wrap="square" rtlCol="0">
            <a:spAutoFit/>
          </a:bodyPr>
          <a:lstStyle/>
          <a:p>
            <a:pPr marL="571500" indent="-571500">
              <a:buFont typeface="+mj-lt"/>
              <a:buAutoNum type="romanUcPeriod"/>
            </a:pPr>
            <a:r>
              <a:rPr lang="en-US" sz="3200" dirty="0">
                <a:solidFill>
                  <a:schemeClr val="tx1">
                    <a:lumMod val="95000"/>
                    <a:lumOff val="5000"/>
                  </a:schemeClr>
                </a:solidFill>
                <a:latin typeface="+mj-lt"/>
                <a:ea typeface="Avenir Book" charset="0"/>
                <a:cs typeface="Avenir Book" charset="0"/>
              </a:rPr>
              <a:t>Strategy conclusions</a:t>
            </a:r>
          </a:p>
          <a:p>
            <a:pPr marL="571500" indent="-571500">
              <a:buFont typeface="+mj-lt"/>
              <a:buAutoNum type="romanUcPeriod"/>
            </a:pPr>
            <a:r>
              <a:rPr lang="en-US" sz="3200" dirty="0">
                <a:solidFill>
                  <a:schemeClr val="tx1">
                    <a:lumMod val="95000"/>
                    <a:lumOff val="5000"/>
                  </a:schemeClr>
                </a:solidFill>
                <a:latin typeface="+mj-lt"/>
                <a:ea typeface="Avenir Book" charset="0"/>
                <a:cs typeface="Avenir Book" charset="0"/>
              </a:rPr>
              <a:t>Behavioral Conclusions</a:t>
            </a:r>
          </a:p>
          <a:p>
            <a:pPr marL="571500" indent="-571500">
              <a:buFont typeface="+mj-lt"/>
              <a:buAutoNum type="romanUcPeriod"/>
            </a:pPr>
            <a:r>
              <a:rPr lang="en-US" sz="3200" dirty="0">
                <a:solidFill>
                  <a:schemeClr val="tx1">
                    <a:lumMod val="95000"/>
                    <a:lumOff val="5000"/>
                  </a:schemeClr>
                </a:solidFill>
                <a:latin typeface="+mj-lt"/>
                <a:ea typeface="Avenir Book" charset="0"/>
                <a:cs typeface="Avenir Book" charset="0"/>
              </a:rPr>
              <a:t>Familiarity Conclusions</a:t>
            </a:r>
          </a:p>
          <a:p>
            <a:pPr marL="571500" indent="-571500">
              <a:buFont typeface="+mj-lt"/>
              <a:buAutoNum type="romanUcPeriod"/>
            </a:pPr>
            <a:endParaRPr lang="en-US" sz="3200" dirty="0">
              <a:solidFill>
                <a:schemeClr val="tx1">
                  <a:lumMod val="95000"/>
                  <a:lumOff val="5000"/>
                </a:schemeClr>
              </a:solidFill>
              <a:latin typeface="+mj-lt"/>
              <a:ea typeface="Avenir Book" charset="0"/>
              <a:cs typeface="Avenir Book" charset="0"/>
            </a:endParaRPr>
          </a:p>
          <a:p>
            <a:pPr marL="571500" indent="-571500">
              <a:buFont typeface="+mj-lt"/>
              <a:buAutoNum type="romanUcPeriod"/>
            </a:pPr>
            <a:endParaRPr lang="en-US" sz="3200" dirty="0">
              <a:solidFill>
                <a:schemeClr val="tx1">
                  <a:lumMod val="95000"/>
                  <a:lumOff val="5000"/>
                </a:schemeClr>
              </a:solidFill>
              <a:latin typeface="+mj-lt"/>
              <a:ea typeface="Avenir Book" charset="0"/>
              <a:cs typeface="Avenir Book" charset="0"/>
            </a:endParaRPr>
          </a:p>
        </p:txBody>
      </p:sp>
      <p:sp>
        <p:nvSpPr>
          <p:cNvPr id="48" name="Rectangle 47">
            <a:extLst>
              <a:ext uri="{FF2B5EF4-FFF2-40B4-BE49-F238E27FC236}">
                <a16:creationId xmlns:a16="http://schemas.microsoft.com/office/drawing/2014/main" id="{44E6ECD3-6E99-A14F-96B3-A9B7AA39F01A}"/>
              </a:ext>
            </a:extLst>
          </p:cNvPr>
          <p:cNvSpPr/>
          <p:nvPr/>
        </p:nvSpPr>
        <p:spPr>
          <a:xfrm>
            <a:off x="-1" y="31559581"/>
            <a:ext cx="43891200" cy="228600"/>
          </a:xfrm>
          <a:prstGeom prst="rect">
            <a:avLst/>
          </a:prstGeom>
          <a:solidFill>
            <a:srgbClr val="BF00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latin typeface="Avenir Book" charset="0"/>
              <a:ea typeface="Avenir Book" charset="0"/>
              <a:cs typeface="Avenir Book" charset="0"/>
            </a:endParaRPr>
          </a:p>
        </p:txBody>
      </p:sp>
      <p:pic>
        <p:nvPicPr>
          <p:cNvPr id="3" name="Picture 2">
            <a:extLst>
              <a:ext uri="{FF2B5EF4-FFF2-40B4-BE49-F238E27FC236}">
                <a16:creationId xmlns:a16="http://schemas.microsoft.com/office/drawing/2014/main" id="{72F838E8-963A-9E4F-BEBE-1FA533294EBF}"/>
              </a:ext>
            </a:extLst>
          </p:cNvPr>
          <p:cNvPicPr>
            <a:picLocks noChangeAspect="1"/>
          </p:cNvPicPr>
          <p:nvPr/>
        </p:nvPicPr>
        <p:blipFill>
          <a:blip/>
          <a:stretch>
            <a:fillRect/>
          </a:stretch>
        </p:blipFill>
        <p:spPr>
          <a:xfrm>
            <a:off x="41896223" y="87129"/>
            <a:ext cx="1804433" cy="1804433"/>
          </a:xfrm>
          <a:prstGeom prst="rect">
            <a:avLst/>
          </a:prstGeom>
        </p:spPr>
      </p:pic>
      <p:pic>
        <p:nvPicPr>
          <p:cNvPr id="54" name="Picture 53">
            <a:extLst>
              <a:ext uri="{FF2B5EF4-FFF2-40B4-BE49-F238E27FC236}">
                <a16:creationId xmlns:a16="http://schemas.microsoft.com/office/drawing/2014/main" id="{94E7D8F5-56C7-D042-BB84-2B4AC27F7719}"/>
              </a:ext>
            </a:extLst>
          </p:cNvPr>
          <p:cNvPicPr>
            <a:picLocks noChangeAspect="1"/>
          </p:cNvPicPr>
          <p:nvPr/>
        </p:nvPicPr>
        <p:blipFill>
          <a:blip/>
          <a:stretch>
            <a:fillRect/>
          </a:stretch>
        </p:blipFill>
        <p:spPr>
          <a:xfrm>
            <a:off x="304714" y="170941"/>
            <a:ext cx="1804433" cy="1804433"/>
          </a:xfrm>
          <a:prstGeom prst="rect">
            <a:avLst/>
          </a:prstGeom>
        </p:spPr>
      </p:pic>
    </p:spTree>
    <p:extLst>
      <p:ext uri="{BB962C8B-B14F-4D97-AF65-F5344CB8AC3E}">
        <p14:creationId xmlns:p14="http://schemas.microsoft.com/office/powerpoint/2010/main" val="26716735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15584</TotalTime>
  <Words>4212</Words>
  <Application>Microsoft Macintosh PowerPoint</Application>
  <PresentationFormat>Custom</PresentationFormat>
  <Paragraphs>399</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Avenir Book</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David Backer Peral</cp:lastModifiedBy>
  <cp:revision>151</cp:revision>
  <cp:lastPrinted>2025-07-24T20:20:13Z</cp:lastPrinted>
  <dcterms:created xsi:type="dcterms:W3CDTF">2015-03-19T03:26:58Z</dcterms:created>
  <dcterms:modified xsi:type="dcterms:W3CDTF">2025-07-24T20:21:21Z</dcterms:modified>
</cp:coreProperties>
</file>

<file path=docProps/thumbnail.jpeg>
</file>